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Average"/>
      <p:regular r:id="rId37"/>
    </p:embeddedFont>
    <p:embeddedFont>
      <p:font typeface="Oswald"/>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Average-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Oswald-bold.fntdata"/><Relationship Id="rId16" Type="http://schemas.openxmlformats.org/officeDocument/2006/relationships/slide" Target="slides/slide11.xml"/><Relationship Id="rId38" Type="http://schemas.openxmlformats.org/officeDocument/2006/relationships/font" Target="fonts/Oswa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we are SDMay20-25 and we are working on Consumer Aware Warehouse Management. [everyone introduce themselves]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8efc6ba2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8efc6ba2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tech stack will have </a:t>
            </a:r>
            <a:r>
              <a:rPr lang="en"/>
              <a:t>JavaScript with React framework on the front end; on the backend, we will be using Java with a Spring and Hibernate framework with Python Pandas for the machine learning algorithm; and for the database, we will be using PostgreSQL. We choose JavaScript and React because of the knowledge our team members have with both and the amount of online resources available to support and help. We choose Java with Spring and Hibernate because of the knowledge we possess in these software system and again the online support. We choose Python Pandas for our machine learning algorithm because we are comfortable with Python and need the capabilities that Pandas offers. Pandas also has a less of a learning curve compared to other libraries like R. We choose PostgreSQL because our client uses PostgreSQL so we can more easily integrate their data into our database. The language is also very similar to MySQL which we have experience with.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78efc6ba2c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78efc6ba2c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Once a our milestones were set in place we could then accurate generate tasks.</a:t>
            </a:r>
            <a:endParaRPr/>
          </a:p>
          <a:p>
            <a:pPr indent="-298450" lvl="0" marL="457200" rtl="0" algn="l">
              <a:spcBef>
                <a:spcPts val="0"/>
              </a:spcBef>
              <a:spcAft>
                <a:spcPts val="0"/>
              </a:spcAft>
              <a:buSzPts val="1100"/>
              <a:buChar char="●"/>
            </a:pPr>
            <a:r>
              <a:rPr lang="en"/>
              <a:t>Tasks were split into three categories: requirements &amp; project planning, frontend, backend</a:t>
            </a:r>
            <a:endParaRPr/>
          </a:p>
          <a:p>
            <a:pPr indent="-298450" lvl="0" marL="457200" rtl="0" algn="l">
              <a:spcBef>
                <a:spcPts val="0"/>
              </a:spcBef>
              <a:spcAft>
                <a:spcPts val="0"/>
              </a:spcAft>
              <a:buSzPts val="1100"/>
              <a:buChar char="●"/>
            </a:pPr>
            <a:r>
              <a:rPr lang="en"/>
              <a:t>As stated previously, the big focus was project planning and that involved the entire group</a:t>
            </a:r>
            <a:endParaRPr/>
          </a:p>
          <a:p>
            <a:pPr indent="-298450" lvl="0" marL="457200" rtl="0" algn="l">
              <a:spcBef>
                <a:spcPts val="0"/>
              </a:spcBef>
              <a:spcAft>
                <a:spcPts val="0"/>
              </a:spcAft>
              <a:buSzPts val="1100"/>
              <a:buChar char="●"/>
            </a:pPr>
            <a:r>
              <a:rPr lang="en"/>
              <a:t>After we completed our Proposed Design (as seen in the slide previously) we split of into two teams frontend consisting of Elijah, Jameel, and Lindsey and backend consisting of Sam, Andrew and myself</a:t>
            </a:r>
            <a:endParaRPr/>
          </a:p>
          <a:p>
            <a:pPr indent="-298450" lvl="0" marL="457200" rtl="0" algn="l">
              <a:spcBef>
                <a:spcPts val="0"/>
              </a:spcBef>
              <a:spcAft>
                <a:spcPts val="0"/>
              </a:spcAft>
              <a:buSzPts val="1100"/>
              <a:buChar char="●"/>
            </a:pPr>
            <a:r>
              <a:rPr lang="en"/>
              <a:t>It is important that our tasks were completed synchronously meaning that frontend and backend are roughly on the same 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Make note: that frontend will shift merge into backend</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8efc6ba2c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8efc6ba2c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One of the first tasks worked on early in our planning phase was assessing the potential risks when working on this project.</a:t>
            </a:r>
            <a:endParaRPr/>
          </a:p>
          <a:p>
            <a:pPr indent="-298450" lvl="0" marL="457200" rtl="0" algn="l">
              <a:spcBef>
                <a:spcPts val="0"/>
              </a:spcBef>
              <a:spcAft>
                <a:spcPts val="0"/>
              </a:spcAft>
              <a:buSzPts val="1100"/>
              <a:buChar char="●"/>
            </a:pPr>
            <a:r>
              <a:rPr lang="en"/>
              <a:t>Here is a risk matrix that our group created. A risk matrix categorized a risk based on its likelihood and the impact it will have. On this slide, there are three risks we have identified as a “high” risk to our project</a:t>
            </a:r>
            <a:endParaRPr/>
          </a:p>
          <a:p>
            <a:pPr indent="-298450" lvl="0" marL="457200" rtl="0" algn="l">
              <a:spcBef>
                <a:spcPts val="0"/>
              </a:spcBef>
              <a:spcAft>
                <a:spcPts val="0"/>
              </a:spcAft>
              <a:buSzPts val="1100"/>
              <a:buChar char="●"/>
            </a:pPr>
            <a:r>
              <a:rPr lang="en"/>
              <a:t>The first risk deals with inaccurate results. Crafty themselves has a solution in place, but they would like one that is more reliable and can save them more money in the long run. This risk occurs when our solution does not perform better than Crafty’s</a:t>
            </a:r>
            <a:endParaRPr/>
          </a:p>
          <a:p>
            <a:pPr indent="-298450" lvl="0" marL="457200" rtl="0" algn="l">
              <a:spcBef>
                <a:spcPts val="0"/>
              </a:spcBef>
              <a:spcAft>
                <a:spcPts val="0"/>
              </a:spcAft>
              <a:buSzPts val="1100"/>
              <a:buChar char="●"/>
            </a:pPr>
            <a:r>
              <a:rPr lang="en"/>
              <a:t>The second risk is that the results are not clearly understood. Our software solution outputs a distributor purchase order, and it is vital that Crafty understands why our algorithm behaves the way it does.</a:t>
            </a:r>
            <a:endParaRPr/>
          </a:p>
          <a:p>
            <a:pPr indent="-298450" lvl="0" marL="457200" rtl="0" algn="l">
              <a:spcBef>
                <a:spcPts val="0"/>
              </a:spcBef>
              <a:spcAft>
                <a:spcPts val="0"/>
              </a:spcAft>
              <a:buSzPts val="1100"/>
              <a:buChar char="●"/>
            </a:pPr>
            <a:r>
              <a:rPr lang="en"/>
              <a:t>The final high risk is the steep learning curve. </a:t>
            </a:r>
            <a:r>
              <a:rPr lang="en"/>
              <a:t>Our project introduces a lot of technologies that we have not worked on previously, so it is crucial to our success that we choose technology that is well documented.</a:t>
            </a:r>
            <a:endParaRPr/>
          </a:p>
          <a:p>
            <a:pPr indent="-298450" lvl="0" marL="457200" rtl="0" algn="l">
              <a:spcBef>
                <a:spcPts val="0"/>
              </a:spcBef>
              <a:spcAft>
                <a:spcPts val="0"/>
              </a:spcAft>
              <a:buSzPts val="1100"/>
              <a:buChar char="●"/>
            </a:pPr>
            <a:r>
              <a:rPr lang="en"/>
              <a:t>The mitigation plan consists of: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Jimmy: worst thing is that can come out of this is an algorthim that seems correct but is reporting the wrong thing. How will we prove correctness? Include a bullet under mitigation plan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8efc6ba2c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8efc6ba2c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To track our progress through our tasks we will use GitLab issues.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Each task identified will be translated into an issue in GitLab</a:t>
            </a:r>
            <a:endParaRPr/>
          </a:p>
          <a:p>
            <a:pPr indent="-298450" lvl="0" marL="457200" rtl="0" algn="l">
              <a:spcBef>
                <a:spcPts val="0"/>
              </a:spcBef>
              <a:spcAft>
                <a:spcPts val="0"/>
              </a:spcAft>
              <a:buSzPts val="1100"/>
              <a:buChar char="●"/>
            </a:pPr>
            <a:r>
              <a:rPr lang="en"/>
              <a:t>Issues in gitlab are well organized and include a due date, assignees and are assigned to a milestone</a:t>
            </a:r>
            <a:endParaRPr/>
          </a:p>
          <a:p>
            <a:pPr indent="-298450" lvl="0" marL="457200" rtl="0" algn="l">
              <a:spcBef>
                <a:spcPts val="0"/>
              </a:spcBef>
              <a:spcAft>
                <a:spcPts val="0"/>
              </a:spcAft>
              <a:buSzPts val="1100"/>
              <a:buChar char="●"/>
            </a:pPr>
            <a:r>
              <a:rPr lang="en"/>
              <a:t>Gitlab issues can also be viewed in a board view which helps us visualize which issues are open, closed, doing and done</a:t>
            </a:r>
            <a:endParaRPr/>
          </a:p>
          <a:p>
            <a:pPr indent="-298450" lvl="0" marL="457200" rtl="0" algn="l">
              <a:spcBef>
                <a:spcPts val="0"/>
              </a:spcBef>
              <a:spcAft>
                <a:spcPts val="0"/>
              </a:spcAft>
              <a:buSzPts val="1100"/>
              <a:buChar char="●"/>
            </a:pPr>
            <a:r>
              <a:rPr lang="en"/>
              <a:t>Slack is used as informal communication between the team, any relevant information from slack can be copied to gitlab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TODO-&gt;add a better image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78efc6ba2c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78efc6ba2c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 animate this slide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78efc6ba2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78efc6ba2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Showcase our UI</a:t>
            </a:r>
            <a:endParaRPr/>
          </a:p>
          <a:p>
            <a:pPr indent="0" lvl="0" marL="0" rtl="0" algn="l">
              <a:spcBef>
                <a:spcPts val="0"/>
              </a:spcBef>
              <a:spcAft>
                <a:spcPts val="0"/>
              </a:spcAft>
              <a:buNone/>
            </a:pPr>
            <a:r>
              <a:rPr lang="en"/>
              <a:t>Discuss Results</a:t>
            </a:r>
            <a:endParaRPr/>
          </a:p>
          <a:p>
            <a:pPr indent="0" lvl="0" marL="0" rtl="0" algn="l">
              <a:spcBef>
                <a:spcPts val="0"/>
              </a:spcBef>
              <a:spcAft>
                <a:spcPts val="0"/>
              </a:spcAft>
              <a:buNone/>
            </a:pPr>
            <a:r>
              <a:rPr lang="en"/>
              <a:t>Discuss Querying &amp; Setup So Far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c2c9beb71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6c2c9beb71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78efc6ba2c_1_1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8efc6ba2c_1_1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78efc6ba2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78efc6ba2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78efc6ba2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78efc6ba2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far we have completed our requirements elicitation, initial research, and our project plan. We also have a proof of concept of the system architecture including preliminary integration of a frontend and a backend server with Crafty’s DB.</a:t>
            </a:r>
            <a:endParaRPr/>
          </a:p>
          <a:p>
            <a:pPr indent="0" lvl="0" marL="0" rtl="0" algn="l">
              <a:spcBef>
                <a:spcPts val="0"/>
              </a:spcBef>
              <a:spcAft>
                <a:spcPts val="0"/>
              </a:spcAft>
              <a:buNone/>
            </a:pPr>
            <a:r>
              <a:rPr lang="en"/>
              <a:t>So essentially we have planning and scaffolding done with development and testing to come.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we are in the </a:t>
            </a:r>
            <a:r>
              <a:rPr lang="en"/>
              <a:t>schedule</a:t>
            </a:r>
            <a:r>
              <a:rPr lang="en"/>
              <a:t> is more of what have we done, show that diagram from earlier on here if it is helpful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a739a9e18_1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a739a9e18_1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start us off today, I’ll be providing some background on our client. Our team is working with Chicago based company Crafty. Crafty’s mission is to help companies enhance their employees life at work by providing offices with food, beverage, and event management.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7a96cc92ea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7a96cc92ea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6bc2f490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6bc2f490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research </a:t>
            </a:r>
            <a:r>
              <a:rPr lang="en"/>
              <a:t>a couple solutions were found on the market. We saw two endpoints of products available. A machine or deep learning approach, that is being used by Walmart, that takes everything that could affect the sales of a product from past sales to weather like if it’s going to be cloudy steaks sell more than hamburgers. It also takes into consideration the time it takes for a product to arrive and the store. Advantages for this type of system is that it is efficient because it would better predict the demand of a product and make missed sales lower. Disadvantages of this system is the amount of resources it takes to build and maintain it. This relates our solution because it takes into consideration past sales data and the time it takes to get the product to the product warehouse. It is different from our solution because the above solution takes in more factors like weather.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6bc2f4907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6bc2f4907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other end was a simple Excel linear regression approach, where it can predict the demand of a product based on past sales and seasonal changes. Advantages to this is system is the low amount of resources to maintain and build. The disadvantages to this system are that it doesn’t take into consideration spikes in demand due to factors that aren’t based on past sales, such as weather, and it doesn’t figure in the time it takes to ship a product. This relates to our solution because it takes into consideration past data. It differs from our solution because the above solution doesn’t take into consideration the shipping time to get the product to the product warehouse.</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6c2c9beb7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6c2c9beb7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6c33fe77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6c33fe77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6c342faa0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6c342faa02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c2c9beb7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c2c9beb7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6c2c9beb7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6c2c9beb7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a9bec758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a9bec758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Crafty has provided these statistics to demonstrate several of their pain points which motivate how they can improve their business. The largest areas for improvement are reducing missed sales for insufficient inventory, waste of expired product, and redirecting labor efforts which have been proven to be erroneous and time consuming.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8efc6ba2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8efc6ba2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response to these areas of improvement, Crafty desires a forecasting algorithm that is going to help automate reordering by determining which products should be reordered. Crafty has a current solution that takes into consideration historical ordering data which is how much of each product is consumed over a period of time, distributor schedule and lead time, missed sales, and client inventory thresholds. Our team is looking to incorporate additional variables, with the major emphasis being on needs of new customers, client trends, warehouse space, and product expiration dates.</a:t>
            </a:r>
            <a:endParaRPr/>
          </a:p>
          <a:p>
            <a:pPr indent="0" lvl="0" marL="0" rtl="0" algn="l">
              <a:lnSpc>
                <a:spcPct val="115000"/>
              </a:lnSpc>
              <a:spcBef>
                <a:spcPts val="600"/>
              </a:spcBef>
              <a:spcAft>
                <a:spcPts val="1000"/>
              </a:spcAft>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8efc6ba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8efc6ba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the input variables shown previously, we have created a context diagram to provide scope for the project and show how the data flows to and from the adjacent systems, which are the categories of input variables that directly influence the work of forecasting. (systems, people, or work areas that the WoF depends on and produce for/influences). The scope here is how the system interacts for one selected distributor and its associated products. You can see that the forecasting algorithm will take into consideration input variables from customer order history which includes future product orders and historical ordering data, product warehouse data such as space constraints and current inventory, the daily inventory of each customer, and distributor information such as the products that they have available in the catalog which will account for seasonal items and pricing and the reorder schedule which will tell us how often we can order from the distributor and how long it takes for the product to be delivered. All of these input variables will be pulled from the Crafty database and be input into the forecasting algorithm to generate a report of what Crafty should order from that distributor.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 see in the diagram, we understand Crafty through three users interacting with multiple, connected systems. </a:t>
            </a:r>
            <a:endParaRPr/>
          </a:p>
          <a:p>
            <a:pPr indent="0" lvl="0" marL="0" rtl="0" algn="l">
              <a:spcBef>
                <a:spcPts val="0"/>
              </a:spcBef>
              <a:spcAft>
                <a:spcPts val="0"/>
              </a:spcAft>
              <a:buNone/>
            </a:pPr>
            <a:r>
              <a:rPr lang="en"/>
              <a:t>The Distributor takes care of placing orders, updating product </a:t>
            </a:r>
            <a:r>
              <a:rPr lang="en"/>
              <a:t>catalogs</a:t>
            </a:r>
            <a:r>
              <a:rPr lang="en"/>
              <a:t>, and updating the order </a:t>
            </a:r>
            <a:r>
              <a:rPr lang="en"/>
              <a:t>availability</a:t>
            </a:r>
            <a:r>
              <a:rPr lang="en"/>
              <a:t> schedule.</a:t>
            </a:r>
            <a:endParaRPr/>
          </a:p>
          <a:p>
            <a:pPr indent="0" lvl="0" marL="0" rtl="0" algn="l">
              <a:spcBef>
                <a:spcPts val="0"/>
              </a:spcBef>
              <a:spcAft>
                <a:spcPts val="0"/>
              </a:spcAft>
              <a:buNone/>
            </a:pPr>
            <a:r>
              <a:rPr lang="en"/>
              <a:t>The Client takes care of updating their own inventory</a:t>
            </a:r>
            <a:endParaRPr/>
          </a:p>
          <a:p>
            <a:pPr indent="0" lvl="0" marL="0" rtl="0" algn="l">
              <a:spcBef>
                <a:spcPts val="0"/>
              </a:spcBef>
              <a:spcAft>
                <a:spcPts val="0"/>
              </a:spcAft>
              <a:buNone/>
            </a:pPr>
            <a:r>
              <a:rPr lang="en"/>
              <a:t>The Crafty Team ships orders</a:t>
            </a:r>
            <a:endParaRPr/>
          </a:p>
          <a:p>
            <a:pPr indent="0" lvl="0" marL="0" rtl="0" algn="l">
              <a:spcBef>
                <a:spcPts val="0"/>
              </a:spcBef>
              <a:spcAft>
                <a:spcPts val="0"/>
              </a:spcAft>
              <a:buNone/>
            </a:pPr>
            <a:r>
              <a:rPr lang="en"/>
              <a:t>We see our project fitting into the use case of Crafty though providing prediction </a:t>
            </a:r>
            <a:r>
              <a:rPr lang="en"/>
              <a:t>analytics</a:t>
            </a:r>
            <a:r>
              <a:rPr lang="en"/>
              <a:t> for the Crafty team.</a:t>
            </a:r>
            <a:endParaRPr/>
          </a:p>
          <a:p>
            <a:pPr indent="0" lvl="0" marL="0" rtl="0" algn="l">
              <a:spcBef>
                <a:spcPts val="0"/>
              </a:spcBef>
              <a:spcAft>
                <a:spcPts val="0"/>
              </a:spcAft>
              <a:buNone/>
            </a:pPr>
            <a:r>
              <a:rPr lang="en"/>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8efc6ba2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8efc6ba2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-walk through diagram, point out:</a:t>
            </a:r>
            <a:endParaRPr/>
          </a:p>
          <a:p>
            <a:pPr indent="0" lvl="0" marL="0" rtl="0" algn="l">
              <a:spcBef>
                <a:spcPts val="0"/>
              </a:spcBef>
              <a:spcAft>
                <a:spcPts val="0"/>
              </a:spcAft>
              <a:buNone/>
            </a:pPr>
            <a:r>
              <a:rPr lang="en"/>
              <a:t>	-what we are doing</a:t>
            </a:r>
            <a:endParaRPr/>
          </a:p>
          <a:p>
            <a:pPr indent="0" lvl="0" marL="0" rtl="0" algn="l">
              <a:spcBef>
                <a:spcPts val="0"/>
              </a:spcBef>
              <a:spcAft>
                <a:spcPts val="0"/>
              </a:spcAft>
              <a:buNone/>
            </a:pPr>
            <a:r>
              <a:rPr lang="en"/>
              <a:t>	-where/how our system interacts Crafty</a:t>
            </a:r>
            <a:endParaRPr/>
          </a:p>
          <a:p>
            <a:pPr indent="0" lvl="0" marL="0" rtl="0" algn="l">
              <a:spcBef>
                <a:spcPts val="0"/>
              </a:spcBef>
              <a:spcAft>
                <a:spcPts val="0"/>
              </a:spcAft>
              <a:buNone/>
            </a:pPr>
            <a:r>
              <a:rPr lang="en"/>
              <a:t>-special events, how will they be entered? Will we </a:t>
            </a:r>
            <a:r>
              <a:rPr lang="en"/>
              <a:t>facilitate that or will Crafty?</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8efc6ba2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8efc6ba2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600"/>
              </a:spcBef>
              <a:spcAft>
                <a:spcPts val="0"/>
              </a:spcAft>
              <a:buSzPts val="1200"/>
              <a:buAutoNum type="arabicPeriod"/>
            </a:pPr>
            <a:r>
              <a:rPr lang="en" sz="1200"/>
              <a:t>Take data from the Crafty database as input in creating a distributor purchase order</a:t>
            </a:r>
            <a:endParaRPr sz="1200"/>
          </a:p>
          <a:p>
            <a:pPr indent="0" lvl="0" marL="457200" rtl="0" algn="l">
              <a:lnSpc>
                <a:spcPct val="115000"/>
              </a:lnSpc>
              <a:spcBef>
                <a:spcPts val="1000"/>
              </a:spcBef>
              <a:spcAft>
                <a:spcPts val="0"/>
              </a:spcAft>
              <a:buNone/>
            </a:pPr>
            <a:r>
              <a:rPr lang="en" sz="1200"/>
              <a:t>This requirement makes it such that SDMay20-25 software solution will be tied to complying with the format of the current data stored in Crafty’s database. </a:t>
            </a:r>
            <a:endParaRPr sz="1200"/>
          </a:p>
          <a:p>
            <a:pPr indent="-304800" lvl="0" marL="457200" rtl="0" algn="l">
              <a:lnSpc>
                <a:spcPct val="115000"/>
              </a:lnSpc>
              <a:spcBef>
                <a:spcPts val="1000"/>
              </a:spcBef>
              <a:spcAft>
                <a:spcPts val="0"/>
              </a:spcAft>
              <a:buSzPts val="1200"/>
              <a:buAutoNum type="arabicPeriod"/>
            </a:pPr>
            <a:r>
              <a:rPr lang="en" sz="1200"/>
              <a:t>For each distributor, make predictions about optimal ordering to maintain product warehouse stock for individual goods provided by that distributor based on </a:t>
            </a:r>
            <a:endParaRPr sz="1200"/>
          </a:p>
          <a:p>
            <a:pPr indent="-304800" lvl="0" marL="457200" rtl="0" algn="l">
              <a:lnSpc>
                <a:spcPct val="115000"/>
              </a:lnSpc>
              <a:spcBef>
                <a:spcPts val="0"/>
              </a:spcBef>
              <a:spcAft>
                <a:spcPts val="0"/>
              </a:spcAft>
              <a:buSzPts val="1200"/>
              <a:buChar char="-"/>
            </a:pPr>
            <a:r>
              <a:rPr lang="en" sz="1200"/>
              <a:t>previous product orders</a:t>
            </a:r>
            <a:endParaRPr sz="1200"/>
          </a:p>
          <a:p>
            <a:pPr indent="-304800" lvl="0" marL="457200" rtl="0" algn="l">
              <a:lnSpc>
                <a:spcPct val="115000"/>
              </a:lnSpc>
              <a:spcBef>
                <a:spcPts val="0"/>
              </a:spcBef>
              <a:spcAft>
                <a:spcPts val="0"/>
              </a:spcAft>
              <a:buSzPts val="1200"/>
              <a:buChar char="-"/>
            </a:pPr>
            <a:r>
              <a:rPr lang="en" sz="1200"/>
              <a:t>current product warehouse stock</a:t>
            </a:r>
            <a:endParaRPr sz="1200"/>
          </a:p>
          <a:p>
            <a:pPr indent="-304800" lvl="0" marL="457200" rtl="0" algn="l">
              <a:lnSpc>
                <a:spcPct val="115000"/>
              </a:lnSpc>
              <a:spcBef>
                <a:spcPts val="0"/>
              </a:spcBef>
              <a:spcAft>
                <a:spcPts val="0"/>
              </a:spcAft>
              <a:buSzPts val="1200"/>
              <a:buChar char="-"/>
            </a:pPr>
            <a:r>
              <a:rPr lang="en" sz="1200"/>
              <a:t>current product warehouse space.</a:t>
            </a:r>
            <a:endParaRPr sz="1200"/>
          </a:p>
          <a:p>
            <a:pPr indent="0" lvl="0" marL="457200" rtl="0" algn="l">
              <a:lnSpc>
                <a:spcPct val="115000"/>
              </a:lnSpc>
              <a:spcBef>
                <a:spcPts val="1000"/>
              </a:spcBef>
              <a:spcAft>
                <a:spcPts val="0"/>
              </a:spcAft>
              <a:buNone/>
            </a:pPr>
            <a:r>
              <a:rPr lang="en" sz="1200"/>
              <a:t>As seen in figure 1.2.1.2, the adjacent systems being worked with allow the input of the previous product orders, current product warehouse stock, current product warehouse space. These system inputs will allow the software solution to generate a distributor purchase order output.</a:t>
            </a:r>
            <a:endParaRPr sz="1200"/>
          </a:p>
          <a:p>
            <a:pPr indent="-304800" lvl="0" marL="457200" rtl="0" algn="l">
              <a:lnSpc>
                <a:spcPct val="115000"/>
              </a:lnSpc>
              <a:spcBef>
                <a:spcPts val="1000"/>
              </a:spcBef>
              <a:spcAft>
                <a:spcPts val="0"/>
              </a:spcAft>
              <a:buSzPts val="1200"/>
              <a:buAutoNum type="arabicPeriod"/>
            </a:pPr>
            <a:r>
              <a:rPr lang="en" sz="1200"/>
              <a:t>Consider future product ordering, which includes new onboarding of Crafty clients and current Crafty clients with needs outside of contract as input when generating orders to be placed to distributors. </a:t>
            </a:r>
            <a:endParaRPr sz="1200"/>
          </a:p>
          <a:p>
            <a:pPr indent="0" lvl="0" marL="457200" rtl="0" algn="l">
              <a:lnSpc>
                <a:spcPct val="115000"/>
              </a:lnSpc>
              <a:spcBef>
                <a:spcPts val="1000"/>
              </a:spcBef>
              <a:spcAft>
                <a:spcPts val="0"/>
              </a:spcAft>
              <a:buNone/>
            </a:pPr>
            <a:r>
              <a:rPr lang="en" sz="1200"/>
              <a:t>Crafty needs a tool that will allow them to account for more than just happy path use cases. Thus the software system needs to have an inbuilt input for special or exception events that would otherwise not be accounted for. This can be seen in the figure 1.2.1.3 as “Order Generation with Special Events.”</a:t>
            </a:r>
            <a:endParaRPr sz="1200"/>
          </a:p>
          <a:p>
            <a:pPr indent="-304800" lvl="0" marL="457200" rtl="0" algn="l">
              <a:lnSpc>
                <a:spcPct val="115000"/>
              </a:lnSpc>
              <a:spcBef>
                <a:spcPts val="1000"/>
              </a:spcBef>
              <a:spcAft>
                <a:spcPts val="0"/>
              </a:spcAft>
              <a:buSzPts val="1200"/>
              <a:buAutoNum type="arabicPeriod"/>
            </a:pPr>
            <a:r>
              <a:rPr lang="en" sz="1200"/>
              <a:t>Have a user interface to allow Crafty to modify orders to be placed.</a:t>
            </a:r>
            <a:endParaRPr sz="1200"/>
          </a:p>
          <a:p>
            <a:pPr indent="0" lvl="0" marL="457200" rtl="0" algn="l">
              <a:lnSpc>
                <a:spcPct val="115000"/>
              </a:lnSpc>
              <a:spcBef>
                <a:spcPts val="1000"/>
              </a:spcBef>
              <a:spcAft>
                <a:spcPts val="0"/>
              </a:spcAft>
              <a:buNone/>
            </a:pPr>
            <a:r>
              <a:rPr lang="en" sz="1200"/>
              <a:t>The Crafty procurement team needs a way to interface with the system tool to make manual adjustments and view the distributor product ordering report. This is documented in figure 1.2.1.3 as the “View Product Order Table” that is an inclusion use case of the Crafty procurement team.</a:t>
            </a:r>
            <a:endParaRPr sz="1200"/>
          </a:p>
          <a:p>
            <a:pPr indent="0" lvl="0" marL="457200" rtl="0" algn="l">
              <a:lnSpc>
                <a:spcPct val="115000"/>
              </a:lnSpc>
              <a:spcBef>
                <a:spcPts val="1000"/>
              </a:spcBef>
              <a:spcAft>
                <a:spcPts val="0"/>
              </a:spcAft>
              <a:buNone/>
            </a:pPr>
            <a:r>
              <a:t/>
            </a:r>
            <a:endParaRPr sz="1200"/>
          </a:p>
          <a:p>
            <a:pPr indent="0" lvl="0" marL="0" rtl="0" algn="l">
              <a:lnSpc>
                <a:spcPct val="115000"/>
              </a:lnSpc>
              <a:spcBef>
                <a:spcPts val="1000"/>
              </a:spcBef>
              <a:spcAft>
                <a:spcPts val="0"/>
              </a:spcAft>
              <a:buNone/>
            </a:pPr>
            <a:r>
              <a:rPr lang="en" sz="1200"/>
              <a:t>Put these in a logical order in terms of how the system may process these things</a:t>
            </a:r>
            <a:endParaRPr sz="1200"/>
          </a:p>
          <a:p>
            <a:pPr indent="0" lvl="0" marL="0" rtl="0" algn="l">
              <a:lnSpc>
                <a:spcPct val="115000"/>
              </a:lnSpc>
              <a:spcBef>
                <a:spcPts val="1000"/>
              </a:spcBef>
              <a:spcAft>
                <a:spcPts val="1000"/>
              </a:spcAft>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8efc6ba2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8efc6ba2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600"/>
              </a:spcBef>
              <a:spcAft>
                <a:spcPts val="0"/>
              </a:spcAft>
              <a:buSzPts val="1200"/>
              <a:buAutoNum type="arabicPeriod"/>
            </a:pPr>
            <a:r>
              <a:rPr lang="en" sz="1200"/>
              <a:t>Handle approximately 1200 SKUs a day </a:t>
            </a:r>
            <a:endParaRPr sz="1200"/>
          </a:p>
          <a:p>
            <a:pPr indent="0" lvl="0" marL="457200" rtl="0" algn="l">
              <a:lnSpc>
                <a:spcPct val="115000"/>
              </a:lnSpc>
              <a:spcBef>
                <a:spcPts val="1000"/>
              </a:spcBef>
              <a:spcAft>
                <a:spcPts val="0"/>
              </a:spcAft>
              <a:buNone/>
            </a:pPr>
            <a:r>
              <a:rPr lang="en" sz="1200"/>
              <a:t>The system in place that Crafty is using is able to handle this number of SKUs in a day. Due to this, the </a:t>
            </a:r>
            <a:r>
              <a:rPr lang="en" sz="1200"/>
              <a:t>software </a:t>
            </a:r>
            <a:r>
              <a:rPr lang="en" sz="1200"/>
              <a:t>solution must be able to handle this many skus a day at a minimum.</a:t>
            </a:r>
            <a:endParaRPr sz="1200"/>
          </a:p>
          <a:p>
            <a:pPr indent="-304800" lvl="0" marL="457200" rtl="0" algn="l">
              <a:lnSpc>
                <a:spcPct val="115000"/>
              </a:lnSpc>
              <a:spcBef>
                <a:spcPts val="1000"/>
              </a:spcBef>
              <a:spcAft>
                <a:spcPts val="0"/>
              </a:spcAft>
              <a:buSzPts val="1200"/>
              <a:buAutoNum type="arabicPeriod"/>
            </a:pPr>
            <a:r>
              <a:rPr lang="en" sz="1200"/>
              <a:t>Generate a report on demand that will take less than two minute 90% of the time and will take less than five minutes the remainder of the time in order to satisfy the need for on-demand ordering analysis.</a:t>
            </a:r>
            <a:endParaRPr sz="1200"/>
          </a:p>
          <a:p>
            <a:pPr indent="0" lvl="0" marL="457200" rtl="0" algn="l">
              <a:lnSpc>
                <a:spcPct val="115000"/>
              </a:lnSpc>
              <a:spcBef>
                <a:spcPts val="1000"/>
              </a:spcBef>
              <a:spcAft>
                <a:spcPts val="0"/>
              </a:spcAft>
              <a:buNone/>
            </a:pPr>
            <a:r>
              <a:rPr lang="en" sz="1200"/>
              <a:t>The current Crafty system in place fo</a:t>
            </a:r>
            <a:r>
              <a:rPr lang="en" sz="1200"/>
              <a:t>r </a:t>
            </a:r>
            <a:r>
              <a:rPr lang="en" sz="1200"/>
              <a:t>doing ordering analysis was observed to take less than a minute to generate its results and display it to the view. It is important that the SDMay20-25 solution be no worse than the current system in place in terms of performance. In figure 1.2.1.3, this product use case can be seen as the “View Product Order Table” use case.</a:t>
            </a:r>
            <a:endParaRPr sz="1200"/>
          </a:p>
          <a:p>
            <a:pPr indent="0" lvl="0" marL="457200" rtl="0" algn="l">
              <a:lnSpc>
                <a:spcPct val="115000"/>
              </a:lnSpc>
              <a:spcBef>
                <a:spcPts val="1000"/>
              </a:spcBef>
              <a:spcAft>
                <a:spcPts val="0"/>
              </a:spcAft>
              <a:buNone/>
            </a:pPr>
            <a:r>
              <a:t/>
            </a:r>
            <a:endParaRPr sz="1200"/>
          </a:p>
          <a:p>
            <a:pPr indent="0" lvl="0" marL="457200" rtl="0" algn="l">
              <a:lnSpc>
                <a:spcPct val="115000"/>
              </a:lnSpc>
              <a:spcBef>
                <a:spcPts val="1000"/>
              </a:spcBef>
              <a:spcAft>
                <a:spcPts val="0"/>
              </a:spcAft>
              <a:buNone/>
            </a:pPr>
            <a:r>
              <a:rPr lang="en" sz="1200"/>
              <a:t>***</a:t>
            </a:r>
            <a:r>
              <a:rPr lang="en" sz="1200"/>
              <a:t>Mention SECURITY ***</a:t>
            </a:r>
            <a:endParaRPr sz="1200"/>
          </a:p>
          <a:p>
            <a:pPr indent="0" lvl="0" marL="457200" rtl="0" algn="l">
              <a:lnSpc>
                <a:spcPct val="115000"/>
              </a:lnSpc>
              <a:spcBef>
                <a:spcPts val="1000"/>
              </a:spcBef>
              <a:spcAft>
                <a:spcPts val="0"/>
              </a:spcAft>
              <a:buNone/>
            </a:pPr>
            <a:r>
              <a:rPr lang="en" sz="1200"/>
              <a:t>Jimmy: what is 90% of the time mean?</a:t>
            </a:r>
            <a:endParaRPr sz="1200"/>
          </a:p>
          <a:p>
            <a:pPr indent="0" lvl="0" marL="457200" rtl="0" algn="l">
              <a:lnSpc>
                <a:spcPct val="115000"/>
              </a:lnSpc>
              <a:spcBef>
                <a:spcPts val="1000"/>
              </a:spcBef>
              <a:spcAft>
                <a:spcPts val="0"/>
              </a:spcAft>
              <a:buNone/>
            </a:pPr>
            <a:r>
              <a:rPr lang="en" sz="1200"/>
              <a:t>Explain that every time they are about to place an order they have to run this algorithm to generate the report </a:t>
            </a:r>
            <a:endParaRPr sz="1200"/>
          </a:p>
          <a:p>
            <a:pPr indent="0" lvl="0" marL="457200" rtl="0" algn="l">
              <a:lnSpc>
                <a:spcPct val="115000"/>
              </a:lnSpc>
              <a:spcBef>
                <a:spcPts val="1000"/>
              </a:spcBef>
              <a:spcAft>
                <a:spcPts val="0"/>
              </a:spcAft>
              <a:buNone/>
            </a:pPr>
            <a:r>
              <a:t/>
            </a:r>
            <a:endParaRPr sz="1200"/>
          </a:p>
          <a:p>
            <a:pPr indent="0" lvl="0" marL="457200" rtl="0" algn="l">
              <a:lnSpc>
                <a:spcPct val="115000"/>
              </a:lnSpc>
              <a:spcBef>
                <a:spcPts val="1000"/>
              </a:spcBef>
              <a:spcAft>
                <a:spcPts val="1000"/>
              </a:spcAft>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8efc6ba2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8efc6ba2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Transition: </a:t>
            </a:r>
            <a:r>
              <a:rPr lang="en"/>
              <a:t>From our requirements we created these monthly milestones early on into the semester.</a:t>
            </a:r>
            <a:endParaRPr/>
          </a:p>
          <a:p>
            <a:pPr indent="-298450" lvl="0" marL="457200" rtl="0" algn="l">
              <a:spcBef>
                <a:spcPts val="0"/>
              </a:spcBef>
              <a:spcAft>
                <a:spcPts val="0"/>
              </a:spcAft>
              <a:buSzPts val="1100"/>
              <a:buChar char="●"/>
            </a:pPr>
            <a:r>
              <a:rPr lang="en"/>
              <a:t>These milestones are based off our development process as our first semester was spent on requirement analysis and design and our second semester will include implementation and testing. </a:t>
            </a:r>
            <a:endParaRPr/>
          </a:p>
          <a:p>
            <a:pPr indent="-298450" lvl="0" marL="457200" rtl="0" algn="l">
              <a:spcBef>
                <a:spcPts val="0"/>
              </a:spcBef>
              <a:spcAft>
                <a:spcPts val="0"/>
              </a:spcAft>
              <a:buSzPts val="1100"/>
              <a:buChar char="●"/>
            </a:pPr>
            <a:r>
              <a:rPr lang="en"/>
              <a:t>Currently we have completed our november milestone which was finalizing our tools for the Software Solution.</a:t>
            </a:r>
            <a:endParaRPr/>
          </a:p>
          <a:p>
            <a:pPr indent="-298450" lvl="0" marL="457200" rtl="0" algn="l">
              <a:spcBef>
                <a:spcPts val="0"/>
              </a:spcBef>
              <a:spcAft>
                <a:spcPts val="0"/>
              </a:spcAft>
              <a:buSzPts val="1100"/>
              <a:buChar char="●"/>
            </a:pPr>
            <a:r>
              <a:rPr lang="en"/>
              <a:t> Our next semester entails implementation of our proposed solution. Testing into Alpha then Beta then Final software solution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may20-25.sd.ece.iastat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drive.google.com/file/d/1vW_5qvGTILUKPp5ERGmP3NHWIb0CgA-s/view"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Consumer Aware Warehouse Management</a:t>
            </a:r>
            <a:endParaRPr/>
          </a:p>
          <a:p>
            <a:pPr indent="0" lvl="0" marL="0" rtl="0" algn="ctr">
              <a:spcBef>
                <a:spcPts val="0"/>
              </a:spcBef>
              <a:spcAft>
                <a:spcPts val="0"/>
              </a:spcAft>
              <a:buNone/>
            </a:pPr>
            <a:r>
              <a:rPr lang="en"/>
              <a:t>SDMay20-25</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Advisor: Goce Trajcevski</a:t>
            </a:r>
            <a:endParaRPr/>
          </a:p>
          <a:p>
            <a:pPr indent="0" lvl="0" marL="0" rtl="0" algn="ctr">
              <a:spcBef>
                <a:spcPts val="0"/>
              </a:spcBef>
              <a:spcAft>
                <a:spcPts val="0"/>
              </a:spcAft>
              <a:buNone/>
            </a:pPr>
            <a:r>
              <a:rPr lang="en"/>
              <a:t>Client: Jimmy Paul, Crafty LLC. CTO</a:t>
            </a:r>
            <a:endParaRPr/>
          </a:p>
          <a:p>
            <a:pPr indent="0" lvl="0" marL="0" rtl="0" algn="ctr">
              <a:spcBef>
                <a:spcPts val="0"/>
              </a:spcBef>
              <a:spcAft>
                <a:spcPts val="0"/>
              </a:spcAft>
              <a:buNone/>
            </a:pPr>
            <a:r>
              <a:rPr lang="en"/>
              <a:t>Team: Lindsey Sleeth, Omair Ijaz, Andrew Smith, Sam Stifter, Jameel Kelley, Elijah Buscho</a:t>
            </a:r>
            <a:endParaRPr/>
          </a:p>
          <a:p>
            <a:pPr indent="0" lvl="0" marL="0" rtl="0" algn="ctr">
              <a:spcBef>
                <a:spcPts val="0"/>
              </a:spcBef>
              <a:spcAft>
                <a:spcPts val="0"/>
              </a:spcAft>
              <a:buNone/>
            </a:pPr>
            <a:r>
              <a:rPr lang="en">
                <a:uFill>
                  <a:noFill/>
                </a:uFill>
                <a:hlinkClick r:id="rId3"/>
              </a:rPr>
              <a:t>http://sdmay20-25.sd.ece.iastate.edu/</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2"/>
          <p:cNvSpPr txBox="1"/>
          <p:nvPr>
            <p:ph type="title"/>
          </p:nvPr>
        </p:nvSpPr>
        <p:spPr>
          <a:xfrm>
            <a:off x="311700" y="445025"/>
            <a:ext cx="1752300" cy="13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a:t>
            </a:r>
            <a:endParaRPr/>
          </a:p>
          <a:p>
            <a:pPr indent="0" lvl="0" marL="0" rtl="0" algn="l">
              <a:spcBef>
                <a:spcPts val="0"/>
              </a:spcBef>
              <a:spcAft>
                <a:spcPts val="0"/>
              </a:spcAft>
              <a:buNone/>
            </a:pPr>
            <a:r>
              <a:rPr lang="en"/>
              <a:t>Design   </a:t>
            </a:r>
            <a:endParaRPr/>
          </a:p>
        </p:txBody>
      </p:sp>
      <p:sp>
        <p:nvSpPr>
          <p:cNvPr id="226" name="Google Shape;226;p22"/>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227" name="Google Shape;227;p22"/>
          <p:cNvPicPr preferRelativeResize="0"/>
          <p:nvPr/>
        </p:nvPicPr>
        <p:blipFill rotWithShape="1">
          <a:blip r:embed="rId3">
            <a:alphaModFix/>
          </a:blip>
          <a:srcRect b="0" l="0" r="0" t="0"/>
          <a:stretch/>
        </p:blipFill>
        <p:spPr>
          <a:xfrm>
            <a:off x="2561275" y="440725"/>
            <a:ext cx="4478643" cy="42620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a:t>
            </a:r>
            <a:r>
              <a:rPr lang="en"/>
              <a:t>Plan</a:t>
            </a:r>
            <a:r>
              <a:rPr lang="en"/>
              <a:t> - Tasks</a:t>
            </a:r>
            <a:endParaRPr/>
          </a:p>
          <a:p>
            <a:pPr indent="0" lvl="0" marL="0" rtl="0" algn="l">
              <a:spcBef>
                <a:spcPts val="0"/>
              </a:spcBef>
              <a:spcAft>
                <a:spcPts val="0"/>
              </a:spcAft>
              <a:buNone/>
            </a:pPr>
            <a:r>
              <a:t/>
            </a:r>
            <a:endParaRPr/>
          </a:p>
        </p:txBody>
      </p:sp>
      <p:sp>
        <p:nvSpPr>
          <p:cNvPr id="233" name="Google Shape;233;p23"/>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234" name="Google Shape;234;p23"/>
          <p:cNvSpPr/>
          <p:nvPr/>
        </p:nvSpPr>
        <p:spPr>
          <a:xfrm>
            <a:off x="3511450" y="1259025"/>
            <a:ext cx="1774800" cy="769500"/>
          </a:xfrm>
          <a:prstGeom prst="rightArrow">
            <a:avLst>
              <a:gd fmla="val 50000" name="adj1"/>
              <a:gd fmla="val 50000" name="adj2"/>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600">
                <a:solidFill>
                  <a:srgbClr val="434343"/>
                </a:solidFill>
              </a:rPr>
              <a:t>Assigned To</a:t>
            </a:r>
            <a:endParaRPr/>
          </a:p>
        </p:txBody>
      </p:sp>
      <p:sp>
        <p:nvSpPr>
          <p:cNvPr id="235" name="Google Shape;235;p23"/>
          <p:cNvSpPr/>
          <p:nvPr/>
        </p:nvSpPr>
        <p:spPr>
          <a:xfrm>
            <a:off x="899450" y="1142025"/>
            <a:ext cx="2090400" cy="10035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Project Planning Tasks</a:t>
            </a:r>
            <a:endParaRPr>
              <a:solidFill>
                <a:srgbClr val="F3F3F3"/>
              </a:solidFill>
            </a:endParaRPr>
          </a:p>
          <a:p>
            <a:pPr indent="0" lvl="0" marL="0" rtl="0" algn="l">
              <a:spcBef>
                <a:spcPts val="0"/>
              </a:spcBef>
              <a:spcAft>
                <a:spcPts val="0"/>
              </a:spcAft>
              <a:buNone/>
            </a:pPr>
            <a:r>
              <a:t/>
            </a:r>
            <a:endParaRPr/>
          </a:p>
        </p:txBody>
      </p:sp>
      <p:sp>
        <p:nvSpPr>
          <p:cNvPr id="236" name="Google Shape;236;p23"/>
          <p:cNvSpPr/>
          <p:nvPr/>
        </p:nvSpPr>
        <p:spPr>
          <a:xfrm>
            <a:off x="899450" y="2328225"/>
            <a:ext cx="2090400" cy="10035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Frontend Tasks</a:t>
            </a:r>
            <a:endParaRPr>
              <a:solidFill>
                <a:srgbClr val="F3F3F3"/>
              </a:solidFill>
            </a:endParaRPr>
          </a:p>
          <a:p>
            <a:pPr indent="0" lvl="0" marL="0" rtl="0" algn="l">
              <a:spcBef>
                <a:spcPts val="0"/>
              </a:spcBef>
              <a:spcAft>
                <a:spcPts val="0"/>
              </a:spcAft>
              <a:buNone/>
            </a:pPr>
            <a:r>
              <a:t/>
            </a:r>
            <a:endParaRPr/>
          </a:p>
        </p:txBody>
      </p:sp>
      <p:sp>
        <p:nvSpPr>
          <p:cNvPr id="237" name="Google Shape;237;p23"/>
          <p:cNvSpPr/>
          <p:nvPr/>
        </p:nvSpPr>
        <p:spPr>
          <a:xfrm>
            <a:off x="899450" y="3514450"/>
            <a:ext cx="2090400" cy="10035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Backend Tasks</a:t>
            </a:r>
            <a:endParaRPr>
              <a:solidFill>
                <a:srgbClr val="F3F3F3"/>
              </a:solidFill>
            </a:endParaRPr>
          </a:p>
          <a:p>
            <a:pPr indent="0" lvl="0" marL="0" rtl="0" algn="l">
              <a:spcBef>
                <a:spcPts val="0"/>
              </a:spcBef>
              <a:spcAft>
                <a:spcPts val="0"/>
              </a:spcAft>
              <a:buNone/>
            </a:pPr>
            <a:r>
              <a:t/>
            </a:r>
            <a:endParaRPr/>
          </a:p>
        </p:txBody>
      </p:sp>
      <p:sp>
        <p:nvSpPr>
          <p:cNvPr id="238" name="Google Shape;238;p23"/>
          <p:cNvSpPr/>
          <p:nvPr/>
        </p:nvSpPr>
        <p:spPr>
          <a:xfrm>
            <a:off x="5657150" y="1142025"/>
            <a:ext cx="2090400" cy="1003500"/>
          </a:xfrm>
          <a:prstGeom prst="roundRect">
            <a:avLst>
              <a:gd fmla="val 16667"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Everyone</a:t>
            </a:r>
            <a:endParaRPr>
              <a:solidFill>
                <a:srgbClr val="F3F3F3"/>
              </a:solidFill>
            </a:endParaRPr>
          </a:p>
          <a:p>
            <a:pPr indent="0" lvl="0" marL="0" rtl="0" algn="l">
              <a:spcBef>
                <a:spcPts val="0"/>
              </a:spcBef>
              <a:spcAft>
                <a:spcPts val="0"/>
              </a:spcAft>
              <a:buNone/>
            </a:pPr>
            <a:r>
              <a:t/>
            </a:r>
            <a:endParaRPr/>
          </a:p>
        </p:txBody>
      </p:sp>
      <p:sp>
        <p:nvSpPr>
          <p:cNvPr id="239" name="Google Shape;239;p23"/>
          <p:cNvSpPr/>
          <p:nvPr/>
        </p:nvSpPr>
        <p:spPr>
          <a:xfrm>
            <a:off x="5657150" y="2344850"/>
            <a:ext cx="2090400" cy="1003500"/>
          </a:xfrm>
          <a:prstGeom prst="roundRect">
            <a:avLst>
              <a:gd fmla="val 16667"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Frontend Team</a:t>
            </a:r>
            <a:endParaRPr b="1" sz="1600">
              <a:solidFill>
                <a:srgbClr val="F3F3F3"/>
              </a:solidFill>
            </a:endParaRPr>
          </a:p>
          <a:p>
            <a:pPr indent="0" lvl="0" marL="0" rtl="0" algn="ctr">
              <a:spcBef>
                <a:spcPts val="0"/>
              </a:spcBef>
              <a:spcAft>
                <a:spcPts val="0"/>
              </a:spcAft>
              <a:buNone/>
            </a:pPr>
            <a:r>
              <a:rPr b="1" lang="en" sz="1600">
                <a:solidFill>
                  <a:srgbClr val="F3F3F3"/>
                </a:solidFill>
              </a:rPr>
              <a:t>(EB, JK, LS)</a:t>
            </a:r>
            <a:endParaRPr b="1" sz="1600">
              <a:solidFill>
                <a:srgbClr val="F3F3F3"/>
              </a:solidFill>
            </a:endParaRPr>
          </a:p>
          <a:p>
            <a:pPr indent="0" lvl="0" marL="0" rtl="0" algn="l">
              <a:spcBef>
                <a:spcPts val="0"/>
              </a:spcBef>
              <a:spcAft>
                <a:spcPts val="0"/>
              </a:spcAft>
              <a:buNone/>
            </a:pPr>
            <a:r>
              <a:t/>
            </a:r>
            <a:endParaRPr/>
          </a:p>
        </p:txBody>
      </p:sp>
      <p:sp>
        <p:nvSpPr>
          <p:cNvPr id="240" name="Google Shape;240;p23"/>
          <p:cNvSpPr/>
          <p:nvPr/>
        </p:nvSpPr>
        <p:spPr>
          <a:xfrm>
            <a:off x="5657150" y="3525963"/>
            <a:ext cx="2090400" cy="1003500"/>
          </a:xfrm>
          <a:prstGeom prst="roundRect">
            <a:avLst>
              <a:gd fmla="val 16667" name="adj"/>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rPr b="1" lang="en" sz="1600">
                <a:solidFill>
                  <a:srgbClr val="F3F3F3"/>
                </a:solidFill>
              </a:rPr>
              <a:t>Backend Team</a:t>
            </a:r>
            <a:endParaRPr b="1" sz="1600">
              <a:solidFill>
                <a:srgbClr val="F3F3F3"/>
              </a:solidFill>
            </a:endParaRPr>
          </a:p>
          <a:p>
            <a:pPr indent="0" lvl="0" marL="0" rtl="0" algn="ctr">
              <a:spcBef>
                <a:spcPts val="0"/>
              </a:spcBef>
              <a:spcAft>
                <a:spcPts val="0"/>
              </a:spcAft>
              <a:buNone/>
            </a:pPr>
            <a:r>
              <a:rPr b="1" lang="en" sz="1600">
                <a:solidFill>
                  <a:srgbClr val="F3F3F3"/>
                </a:solidFill>
              </a:rPr>
              <a:t>(AS, OI, SS)</a:t>
            </a:r>
            <a:endParaRPr b="1" sz="1600">
              <a:solidFill>
                <a:srgbClr val="F3F3F3"/>
              </a:solidFill>
            </a:endParaRPr>
          </a:p>
          <a:p>
            <a:pPr indent="0" lvl="0" marL="0" rtl="0" algn="l">
              <a:spcBef>
                <a:spcPts val="0"/>
              </a:spcBef>
              <a:spcAft>
                <a:spcPts val="0"/>
              </a:spcAft>
              <a:buNone/>
            </a:pPr>
            <a:r>
              <a:t/>
            </a:r>
            <a:endParaRPr/>
          </a:p>
        </p:txBody>
      </p:sp>
      <p:sp>
        <p:nvSpPr>
          <p:cNvPr id="241" name="Google Shape;241;p23"/>
          <p:cNvSpPr/>
          <p:nvPr/>
        </p:nvSpPr>
        <p:spPr>
          <a:xfrm>
            <a:off x="3511450" y="2451000"/>
            <a:ext cx="1774800" cy="769500"/>
          </a:xfrm>
          <a:prstGeom prst="rightArrow">
            <a:avLst>
              <a:gd fmla="val 50000" name="adj1"/>
              <a:gd fmla="val 50000" name="adj2"/>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600">
                <a:solidFill>
                  <a:srgbClr val="434343"/>
                </a:solidFill>
              </a:rPr>
              <a:t>Assigned To</a:t>
            </a:r>
            <a:endParaRPr/>
          </a:p>
        </p:txBody>
      </p:sp>
      <p:sp>
        <p:nvSpPr>
          <p:cNvPr id="242" name="Google Shape;242;p23"/>
          <p:cNvSpPr/>
          <p:nvPr/>
        </p:nvSpPr>
        <p:spPr>
          <a:xfrm>
            <a:off x="3511450" y="3642975"/>
            <a:ext cx="1774800" cy="769500"/>
          </a:xfrm>
          <a:prstGeom prst="rightArrow">
            <a:avLst>
              <a:gd fmla="val 50000" name="adj1"/>
              <a:gd fmla="val 50000" name="adj2"/>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1600">
                <a:solidFill>
                  <a:srgbClr val="434343"/>
                </a:solidFill>
              </a:rPr>
              <a:t>Assigned To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 Risks</a:t>
            </a:r>
            <a:endParaRPr/>
          </a:p>
          <a:p>
            <a:pPr indent="0" lvl="0" marL="0" rtl="0" algn="l">
              <a:spcBef>
                <a:spcPts val="0"/>
              </a:spcBef>
              <a:spcAft>
                <a:spcPts val="0"/>
              </a:spcAft>
              <a:buNone/>
            </a:pPr>
            <a:r>
              <a:t/>
            </a:r>
            <a:endParaRPr/>
          </a:p>
        </p:txBody>
      </p:sp>
      <p:sp>
        <p:nvSpPr>
          <p:cNvPr id="248" name="Google Shape;248;p24"/>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249" name="Google Shape;249;p24"/>
          <p:cNvSpPr/>
          <p:nvPr/>
        </p:nvSpPr>
        <p:spPr>
          <a:xfrm>
            <a:off x="562850" y="1103175"/>
            <a:ext cx="2225400" cy="1151700"/>
          </a:xfrm>
          <a:prstGeom prst="flowChartAlternateProcess">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Average"/>
                <a:ea typeface="Average"/>
                <a:cs typeface="Average"/>
                <a:sym typeface="Average"/>
              </a:rPr>
              <a:t>Inaccurate results</a:t>
            </a:r>
            <a:endParaRPr sz="1800">
              <a:solidFill>
                <a:srgbClr val="F3F3F3"/>
              </a:solidFill>
            </a:endParaRPr>
          </a:p>
        </p:txBody>
      </p:sp>
      <p:sp>
        <p:nvSpPr>
          <p:cNvPr id="250" name="Google Shape;250;p24"/>
          <p:cNvSpPr/>
          <p:nvPr/>
        </p:nvSpPr>
        <p:spPr>
          <a:xfrm>
            <a:off x="3373600" y="1103175"/>
            <a:ext cx="2225400" cy="1151700"/>
          </a:xfrm>
          <a:prstGeom prst="flowChartAlternateProcess">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Average"/>
                <a:ea typeface="Average"/>
                <a:cs typeface="Average"/>
                <a:sym typeface="Average"/>
              </a:rPr>
              <a:t>Results not clearly understood</a:t>
            </a:r>
            <a:endParaRPr sz="1800">
              <a:solidFill>
                <a:srgbClr val="F3F3F3"/>
              </a:solidFill>
            </a:endParaRPr>
          </a:p>
        </p:txBody>
      </p:sp>
      <p:sp>
        <p:nvSpPr>
          <p:cNvPr id="251" name="Google Shape;251;p24"/>
          <p:cNvSpPr/>
          <p:nvPr/>
        </p:nvSpPr>
        <p:spPr>
          <a:xfrm>
            <a:off x="6184350" y="1103175"/>
            <a:ext cx="2225400" cy="1151700"/>
          </a:xfrm>
          <a:prstGeom prst="flowChartAlternateProcess">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Average"/>
                <a:ea typeface="Average"/>
                <a:cs typeface="Average"/>
                <a:sym typeface="Average"/>
              </a:rPr>
              <a:t>Steep learning curve</a:t>
            </a:r>
            <a:endParaRPr sz="1800">
              <a:solidFill>
                <a:srgbClr val="F3F3F3"/>
              </a:solidFill>
            </a:endParaRPr>
          </a:p>
        </p:txBody>
      </p:sp>
      <p:pic>
        <p:nvPicPr>
          <p:cNvPr id="252" name="Google Shape;252;p24"/>
          <p:cNvPicPr preferRelativeResize="0"/>
          <p:nvPr/>
        </p:nvPicPr>
        <p:blipFill>
          <a:blip r:embed="rId3">
            <a:alphaModFix/>
          </a:blip>
          <a:stretch>
            <a:fillRect/>
          </a:stretch>
        </p:blipFill>
        <p:spPr>
          <a:xfrm>
            <a:off x="1159725" y="2406200"/>
            <a:ext cx="6653147" cy="2300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a:t>
            </a:r>
            <a:r>
              <a:rPr lang="en"/>
              <a:t>- Progress Metrics</a:t>
            </a:r>
            <a:endParaRPr/>
          </a:p>
        </p:txBody>
      </p:sp>
      <p:sp>
        <p:nvSpPr>
          <p:cNvPr id="258" name="Google Shape;258;p25"/>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259" name="Google Shape;259;p25"/>
          <p:cNvPicPr preferRelativeResize="0"/>
          <p:nvPr/>
        </p:nvPicPr>
        <p:blipFill>
          <a:blip r:embed="rId3">
            <a:alphaModFix/>
          </a:blip>
          <a:stretch>
            <a:fillRect/>
          </a:stretch>
        </p:blipFill>
        <p:spPr>
          <a:xfrm>
            <a:off x="383174" y="1094849"/>
            <a:ext cx="4751675" cy="2806650"/>
          </a:xfrm>
          <a:prstGeom prst="rect">
            <a:avLst/>
          </a:prstGeom>
          <a:noFill/>
          <a:ln>
            <a:noFill/>
          </a:ln>
        </p:spPr>
      </p:pic>
      <p:pic>
        <p:nvPicPr>
          <p:cNvPr id="260" name="Google Shape;260;p25"/>
          <p:cNvPicPr preferRelativeResize="0"/>
          <p:nvPr/>
        </p:nvPicPr>
        <p:blipFill>
          <a:blip r:embed="rId4">
            <a:alphaModFix/>
          </a:blip>
          <a:stretch>
            <a:fillRect/>
          </a:stretch>
        </p:blipFill>
        <p:spPr>
          <a:xfrm>
            <a:off x="1549975" y="1552725"/>
            <a:ext cx="7430475" cy="321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Crafty’s System</a:t>
            </a:r>
            <a:endParaRPr/>
          </a:p>
        </p:txBody>
      </p:sp>
      <p:pic>
        <p:nvPicPr>
          <p:cNvPr id="266" name="Google Shape;266;p26"/>
          <p:cNvPicPr preferRelativeResize="0"/>
          <p:nvPr/>
        </p:nvPicPr>
        <p:blipFill>
          <a:blip r:embed="rId3">
            <a:alphaModFix/>
          </a:blip>
          <a:stretch>
            <a:fillRect/>
          </a:stretch>
        </p:blipFill>
        <p:spPr>
          <a:xfrm>
            <a:off x="1058450" y="1141799"/>
            <a:ext cx="7027099" cy="3722149"/>
          </a:xfrm>
          <a:prstGeom prst="rect">
            <a:avLst/>
          </a:prstGeom>
          <a:noFill/>
          <a:ln>
            <a:noFill/>
          </a:ln>
        </p:spPr>
      </p:pic>
      <p:sp>
        <p:nvSpPr>
          <p:cNvPr id="267" name="Google Shape;267;p26"/>
          <p:cNvSpPr/>
          <p:nvPr/>
        </p:nvSpPr>
        <p:spPr>
          <a:xfrm>
            <a:off x="3652800" y="2021375"/>
            <a:ext cx="897000" cy="299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26"/>
          <p:cNvGrpSpPr/>
          <p:nvPr/>
        </p:nvGrpSpPr>
        <p:grpSpPr>
          <a:xfrm>
            <a:off x="3315900" y="1966475"/>
            <a:ext cx="387000" cy="354000"/>
            <a:chOff x="3315900" y="1966475"/>
            <a:chExt cx="387000" cy="354000"/>
          </a:xfrm>
        </p:grpSpPr>
        <p:sp>
          <p:nvSpPr>
            <p:cNvPr id="269" name="Google Shape;269;p26"/>
            <p:cNvSpPr/>
            <p:nvPr/>
          </p:nvSpPr>
          <p:spPr>
            <a:xfrm>
              <a:off x="3404325" y="2071900"/>
              <a:ext cx="214800" cy="21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txBox="1"/>
            <p:nvPr/>
          </p:nvSpPr>
          <p:spPr>
            <a:xfrm>
              <a:off x="3315900" y="1966475"/>
              <a:ext cx="3870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latin typeface="Average"/>
                  <a:ea typeface="Average"/>
                  <a:cs typeface="Average"/>
                  <a:sym typeface="Average"/>
                </a:rPr>
                <a:t>1</a:t>
              </a:r>
              <a:endParaRPr>
                <a:solidFill>
                  <a:srgbClr val="FF0000"/>
                </a:solidFill>
                <a:latin typeface="Average"/>
                <a:ea typeface="Average"/>
                <a:cs typeface="Average"/>
                <a:sym typeface="Average"/>
              </a:endParaRPr>
            </a:p>
          </p:txBody>
        </p:sp>
      </p:grpSp>
      <p:sp>
        <p:nvSpPr>
          <p:cNvPr id="271" name="Google Shape;271;p26"/>
          <p:cNvSpPr/>
          <p:nvPr/>
        </p:nvSpPr>
        <p:spPr>
          <a:xfrm>
            <a:off x="4549800" y="2021375"/>
            <a:ext cx="897000" cy="299100"/>
          </a:xfrm>
          <a:prstGeom prst="rect">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26"/>
          <p:cNvGrpSpPr/>
          <p:nvPr/>
        </p:nvGrpSpPr>
        <p:grpSpPr>
          <a:xfrm>
            <a:off x="5446802" y="1941200"/>
            <a:ext cx="387000" cy="354000"/>
            <a:chOff x="3315900" y="1966475"/>
            <a:chExt cx="387000" cy="354000"/>
          </a:xfrm>
        </p:grpSpPr>
        <p:sp>
          <p:nvSpPr>
            <p:cNvPr id="273" name="Google Shape;273;p26"/>
            <p:cNvSpPr/>
            <p:nvPr/>
          </p:nvSpPr>
          <p:spPr>
            <a:xfrm>
              <a:off x="3404325" y="2071900"/>
              <a:ext cx="214800" cy="21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txBox="1"/>
            <p:nvPr/>
          </p:nvSpPr>
          <p:spPr>
            <a:xfrm>
              <a:off x="3315900" y="1966475"/>
              <a:ext cx="3870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9900"/>
                  </a:solidFill>
                  <a:latin typeface="Average"/>
                  <a:ea typeface="Average"/>
                  <a:cs typeface="Average"/>
                  <a:sym typeface="Average"/>
                </a:rPr>
                <a:t>2</a:t>
              </a:r>
              <a:endParaRPr>
                <a:solidFill>
                  <a:srgbClr val="FF9900"/>
                </a:solidFill>
                <a:latin typeface="Average"/>
                <a:ea typeface="Average"/>
                <a:cs typeface="Average"/>
                <a:sym typeface="Average"/>
              </a:endParaRPr>
            </a:p>
          </p:txBody>
        </p:sp>
      </p:grpSp>
      <p:sp>
        <p:nvSpPr>
          <p:cNvPr id="275" name="Google Shape;275;p26"/>
          <p:cNvSpPr/>
          <p:nvPr/>
        </p:nvSpPr>
        <p:spPr>
          <a:xfrm>
            <a:off x="2345650" y="2443300"/>
            <a:ext cx="4425900" cy="354000"/>
          </a:xfrm>
          <a:prstGeom prst="rect">
            <a:avLst/>
          </a:prstGeom>
          <a:noFill/>
          <a:ln cap="flat" cmpd="sng" w="1905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6"/>
          <p:cNvGrpSpPr/>
          <p:nvPr/>
        </p:nvGrpSpPr>
        <p:grpSpPr>
          <a:xfrm>
            <a:off x="1981777" y="2443300"/>
            <a:ext cx="387000" cy="354000"/>
            <a:chOff x="3315900" y="1966475"/>
            <a:chExt cx="387000" cy="354000"/>
          </a:xfrm>
        </p:grpSpPr>
        <p:sp>
          <p:nvSpPr>
            <p:cNvPr id="277" name="Google Shape;277;p26"/>
            <p:cNvSpPr/>
            <p:nvPr/>
          </p:nvSpPr>
          <p:spPr>
            <a:xfrm>
              <a:off x="3404325" y="2071900"/>
              <a:ext cx="214800" cy="21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txBox="1"/>
            <p:nvPr/>
          </p:nvSpPr>
          <p:spPr>
            <a:xfrm>
              <a:off x="3315900" y="1966475"/>
              <a:ext cx="3870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FF00"/>
                  </a:solidFill>
                  <a:latin typeface="Average"/>
                  <a:ea typeface="Average"/>
                  <a:cs typeface="Average"/>
                  <a:sym typeface="Average"/>
                </a:rPr>
                <a:t>3</a:t>
              </a:r>
              <a:endParaRPr>
                <a:solidFill>
                  <a:srgbClr val="00FF00"/>
                </a:solidFill>
                <a:latin typeface="Average"/>
                <a:ea typeface="Average"/>
                <a:cs typeface="Average"/>
                <a:sym typeface="Average"/>
              </a:endParaRPr>
            </a:p>
          </p:txBody>
        </p:sp>
      </p:grpSp>
      <p:sp>
        <p:nvSpPr>
          <p:cNvPr id="279" name="Google Shape;279;p26"/>
          <p:cNvSpPr/>
          <p:nvPr/>
        </p:nvSpPr>
        <p:spPr>
          <a:xfrm>
            <a:off x="2345650" y="3058925"/>
            <a:ext cx="4463100" cy="17859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26"/>
          <p:cNvGrpSpPr/>
          <p:nvPr/>
        </p:nvGrpSpPr>
        <p:grpSpPr>
          <a:xfrm>
            <a:off x="1931227" y="3004175"/>
            <a:ext cx="387000" cy="354000"/>
            <a:chOff x="3315900" y="1966475"/>
            <a:chExt cx="387000" cy="354000"/>
          </a:xfrm>
        </p:grpSpPr>
        <p:sp>
          <p:nvSpPr>
            <p:cNvPr id="281" name="Google Shape;281;p26"/>
            <p:cNvSpPr/>
            <p:nvPr/>
          </p:nvSpPr>
          <p:spPr>
            <a:xfrm>
              <a:off x="3404325" y="2071900"/>
              <a:ext cx="214800" cy="21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txBox="1"/>
            <p:nvPr/>
          </p:nvSpPr>
          <p:spPr>
            <a:xfrm>
              <a:off x="3315900" y="1966475"/>
              <a:ext cx="387000" cy="3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FF"/>
                  </a:solidFill>
                  <a:latin typeface="Average"/>
                  <a:ea typeface="Average"/>
                  <a:cs typeface="Average"/>
                  <a:sym typeface="Average"/>
                </a:rPr>
                <a:t>4</a:t>
              </a:r>
              <a:endParaRPr>
                <a:solidFill>
                  <a:srgbClr val="0000FF"/>
                </a:solidFill>
                <a:latin typeface="Average"/>
                <a:ea typeface="Average"/>
                <a:cs typeface="Average"/>
                <a:sym typeface="Average"/>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27"/>
          <p:cNvSpPr txBox="1"/>
          <p:nvPr>
            <p:ph type="title"/>
          </p:nvPr>
        </p:nvSpPr>
        <p:spPr>
          <a:xfrm>
            <a:off x="2125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Implementations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8" name="Google Shape;288;p27"/>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289" name="Google Shape;289;p27" title="Implimentation_Trim.mp4">
            <a:hlinkClick r:id="rId3"/>
          </p:cNvPr>
          <p:cNvPicPr preferRelativeResize="0"/>
          <p:nvPr/>
        </p:nvPicPr>
        <p:blipFill>
          <a:blip r:embed="rId4">
            <a:alphaModFix/>
          </a:blip>
          <a:stretch>
            <a:fillRect/>
          </a:stretch>
        </p:blipFill>
        <p:spPr>
          <a:xfrm>
            <a:off x="1934562" y="1170125"/>
            <a:ext cx="4512733" cy="3384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28"/>
          <p:cNvSpPr txBox="1"/>
          <p:nvPr>
            <p:ph type="title"/>
          </p:nvPr>
        </p:nvSpPr>
        <p:spPr>
          <a:xfrm>
            <a:off x="311700" y="445025"/>
            <a:ext cx="6021900" cy="61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Algorithm </a:t>
            </a:r>
            <a:r>
              <a:rPr lang="en"/>
              <a:t>Approaches</a:t>
            </a:r>
            <a:r>
              <a:rPr lang="en"/>
              <a:t> </a:t>
            </a:r>
            <a:endParaRPr/>
          </a:p>
        </p:txBody>
      </p:sp>
      <p:sp>
        <p:nvSpPr>
          <p:cNvPr id="295" name="Google Shape;295;p28"/>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296" name="Google Shape;296;p28"/>
          <p:cNvPicPr preferRelativeResize="0"/>
          <p:nvPr/>
        </p:nvPicPr>
        <p:blipFill>
          <a:blip r:embed="rId3">
            <a:alphaModFix/>
          </a:blip>
          <a:stretch>
            <a:fillRect/>
          </a:stretch>
        </p:blipFill>
        <p:spPr>
          <a:xfrm>
            <a:off x="2067338" y="1173750"/>
            <a:ext cx="5009325" cy="3339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a:t>
            </a:r>
            <a:r>
              <a:rPr lang="en"/>
              <a:t>Plan</a:t>
            </a:r>
            <a:endParaRPr/>
          </a:p>
        </p:txBody>
      </p:sp>
      <p:sp>
        <p:nvSpPr>
          <p:cNvPr id="302" name="Google Shape;302;p29"/>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303" name="Google Shape;303;p29"/>
          <p:cNvPicPr preferRelativeResize="0"/>
          <p:nvPr/>
        </p:nvPicPr>
        <p:blipFill rotWithShape="1">
          <a:blip r:embed="rId3">
            <a:alphaModFix/>
          </a:blip>
          <a:srcRect b="219" l="0" r="0" t="219"/>
          <a:stretch/>
        </p:blipFill>
        <p:spPr>
          <a:xfrm>
            <a:off x="408113" y="1170125"/>
            <a:ext cx="8327774" cy="3384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9" name="Google Shape;309;p30"/>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grpSp>
        <p:nvGrpSpPr>
          <p:cNvPr id="310" name="Google Shape;310;p30"/>
          <p:cNvGrpSpPr/>
          <p:nvPr/>
        </p:nvGrpSpPr>
        <p:grpSpPr>
          <a:xfrm>
            <a:off x="452825" y="1030574"/>
            <a:ext cx="8217125" cy="1266263"/>
            <a:chOff x="4192861" y="801920"/>
            <a:chExt cx="3679200" cy="3339300"/>
          </a:xfrm>
        </p:grpSpPr>
        <p:sp>
          <p:nvSpPr>
            <p:cNvPr id="311" name="Google Shape;311;p30"/>
            <p:cNvSpPr/>
            <p:nvPr/>
          </p:nvSpPr>
          <p:spPr>
            <a:xfrm>
              <a:off x="4192861" y="801920"/>
              <a:ext cx="3679200" cy="3339300"/>
            </a:xfrm>
            <a:prstGeom prst="round2DiagRect">
              <a:avLst>
                <a:gd fmla="val 0" name="adj1"/>
                <a:gd fmla="val 17764" name="adj2"/>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2" name="Google Shape;312;p30"/>
            <p:cNvSpPr txBox="1"/>
            <p:nvPr/>
          </p:nvSpPr>
          <p:spPr>
            <a:xfrm>
              <a:off x="4319976" y="898177"/>
              <a:ext cx="2988300" cy="11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Acceptance Testing</a:t>
              </a:r>
              <a:endParaRPr sz="1600">
                <a:solidFill>
                  <a:srgbClr val="FFFFFF"/>
                </a:solidFill>
                <a:latin typeface="Roboto"/>
                <a:ea typeface="Roboto"/>
                <a:cs typeface="Roboto"/>
                <a:sym typeface="Roboto"/>
              </a:endParaRPr>
            </a:p>
          </p:txBody>
        </p:sp>
        <p:sp>
          <p:nvSpPr>
            <p:cNvPr id="313" name="Google Shape;313;p30"/>
            <p:cNvSpPr txBox="1"/>
            <p:nvPr/>
          </p:nvSpPr>
          <p:spPr>
            <a:xfrm>
              <a:off x="4319976" y="1706655"/>
              <a:ext cx="3374700" cy="173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latin typeface="Roboto"/>
                  <a:ea typeface="Roboto"/>
                  <a:cs typeface="Roboto"/>
                  <a:sym typeface="Roboto"/>
                </a:rPr>
                <a:t>These factors help us identify how well the solution is performing</a:t>
              </a:r>
              <a:endParaRPr>
                <a:solidFill>
                  <a:srgbClr val="FFFFFF"/>
                </a:solidFill>
                <a:latin typeface="Roboto"/>
                <a:ea typeface="Roboto"/>
                <a:cs typeface="Roboto"/>
                <a:sym typeface="Roboto"/>
              </a:endParaRPr>
            </a:p>
          </p:txBody>
        </p:sp>
      </p:grpSp>
      <p:grpSp>
        <p:nvGrpSpPr>
          <p:cNvPr id="314" name="Google Shape;314;p30"/>
          <p:cNvGrpSpPr/>
          <p:nvPr/>
        </p:nvGrpSpPr>
        <p:grpSpPr>
          <a:xfrm>
            <a:off x="4566958" y="2032125"/>
            <a:ext cx="4113607" cy="1370090"/>
            <a:chOff x="3216519" y="964606"/>
            <a:chExt cx="1944600" cy="1607144"/>
          </a:xfrm>
        </p:grpSpPr>
        <p:sp>
          <p:nvSpPr>
            <p:cNvPr id="315" name="Google Shape;315;p30"/>
            <p:cNvSpPr/>
            <p:nvPr/>
          </p:nvSpPr>
          <p:spPr>
            <a:xfrm flipH="1">
              <a:off x="3216519" y="1002150"/>
              <a:ext cx="1944600" cy="1569600"/>
            </a:xfrm>
            <a:prstGeom prst="round2DiagRect">
              <a:avLst>
                <a:gd fmla="val 0" name="adj1"/>
                <a:gd fmla="val 17764"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txBox="1"/>
            <p:nvPr/>
          </p:nvSpPr>
          <p:spPr>
            <a:xfrm>
              <a:off x="3350261" y="964606"/>
              <a:ext cx="17118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Verify Predictions Against </a:t>
              </a:r>
              <a:r>
                <a:rPr b="1" lang="en" sz="1600">
                  <a:solidFill>
                    <a:srgbClr val="FFFFFF"/>
                  </a:solidFill>
                  <a:latin typeface="Roboto"/>
                  <a:ea typeface="Roboto"/>
                  <a:cs typeface="Roboto"/>
                  <a:sym typeface="Roboto"/>
                </a:rPr>
                <a:t>Human Orders</a:t>
              </a:r>
              <a:endParaRPr sz="1600">
                <a:solidFill>
                  <a:srgbClr val="FFFFFF"/>
                </a:solidFill>
                <a:latin typeface="Roboto"/>
                <a:ea typeface="Roboto"/>
                <a:cs typeface="Roboto"/>
                <a:sym typeface="Roboto"/>
              </a:endParaRPr>
            </a:p>
          </p:txBody>
        </p:sp>
        <p:sp>
          <p:nvSpPr>
            <p:cNvPr id="317" name="Google Shape;317;p30"/>
            <p:cNvSpPr txBox="1"/>
            <p:nvPr/>
          </p:nvSpPr>
          <p:spPr>
            <a:xfrm>
              <a:off x="3350261" y="1721380"/>
              <a:ext cx="17118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latin typeface="Roboto"/>
                  <a:ea typeface="Roboto"/>
                  <a:cs typeface="Roboto"/>
                  <a:sym typeface="Roboto"/>
                </a:rPr>
                <a:t>Compare what a human would have ordered with the same information </a:t>
              </a:r>
              <a:endParaRPr>
                <a:solidFill>
                  <a:srgbClr val="FFFFFF"/>
                </a:solidFill>
                <a:latin typeface="Roboto"/>
                <a:ea typeface="Roboto"/>
                <a:cs typeface="Roboto"/>
                <a:sym typeface="Roboto"/>
              </a:endParaRPr>
            </a:p>
          </p:txBody>
        </p:sp>
      </p:grpSp>
      <p:grpSp>
        <p:nvGrpSpPr>
          <p:cNvPr id="318" name="Google Shape;318;p30"/>
          <p:cNvGrpSpPr/>
          <p:nvPr/>
        </p:nvGrpSpPr>
        <p:grpSpPr>
          <a:xfrm>
            <a:off x="463437" y="2042271"/>
            <a:ext cx="4113607" cy="1371585"/>
            <a:chOff x="1271925" y="976512"/>
            <a:chExt cx="1944600" cy="1595238"/>
          </a:xfrm>
        </p:grpSpPr>
        <p:sp>
          <p:nvSpPr>
            <p:cNvPr id="319" name="Google Shape;319;p30"/>
            <p:cNvSpPr/>
            <p:nvPr/>
          </p:nvSpPr>
          <p:spPr>
            <a:xfrm rot="10800000">
              <a:off x="1271925" y="1002150"/>
              <a:ext cx="1944600" cy="1569600"/>
            </a:xfrm>
            <a:prstGeom prst="round2DiagRect">
              <a:avLst>
                <a:gd fmla="val 0" name="adj1"/>
                <a:gd fmla="val 17764" name="adj2"/>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
            <p:cNvSpPr txBox="1"/>
            <p:nvPr/>
          </p:nvSpPr>
          <p:spPr>
            <a:xfrm>
              <a:off x="1386307" y="976512"/>
              <a:ext cx="17091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Demonstrate to the Client</a:t>
              </a:r>
              <a:endParaRPr sz="1600">
                <a:solidFill>
                  <a:srgbClr val="FFFFFF"/>
                </a:solidFill>
                <a:latin typeface="Roboto"/>
                <a:ea typeface="Roboto"/>
                <a:cs typeface="Roboto"/>
                <a:sym typeface="Roboto"/>
              </a:endParaRPr>
            </a:p>
          </p:txBody>
        </p:sp>
        <p:sp>
          <p:nvSpPr>
            <p:cNvPr id="321" name="Google Shape;321;p30"/>
            <p:cNvSpPr txBox="1"/>
            <p:nvPr/>
          </p:nvSpPr>
          <p:spPr>
            <a:xfrm>
              <a:off x="1386307" y="1760452"/>
              <a:ext cx="1709100" cy="5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latin typeface="Roboto"/>
                  <a:ea typeface="Roboto"/>
                  <a:cs typeface="Roboto"/>
                  <a:sym typeface="Roboto"/>
                </a:rPr>
                <a:t>Show Crafty incremental progress on the app</a:t>
              </a:r>
              <a:endParaRPr>
                <a:solidFill>
                  <a:srgbClr val="FFFFFF"/>
                </a:solidFill>
                <a:latin typeface="Roboto"/>
                <a:ea typeface="Roboto"/>
                <a:cs typeface="Roboto"/>
                <a:sym typeface="Roboto"/>
              </a:endParaRPr>
            </a:p>
          </p:txBody>
        </p:sp>
      </p:grpSp>
      <p:grpSp>
        <p:nvGrpSpPr>
          <p:cNvPr id="322" name="Google Shape;322;p30"/>
          <p:cNvGrpSpPr/>
          <p:nvPr/>
        </p:nvGrpSpPr>
        <p:grpSpPr>
          <a:xfrm>
            <a:off x="463437" y="3367175"/>
            <a:ext cx="4113607" cy="1370079"/>
            <a:chOff x="1271925" y="2534220"/>
            <a:chExt cx="1944600" cy="1607130"/>
          </a:xfrm>
        </p:grpSpPr>
        <p:sp>
          <p:nvSpPr>
            <p:cNvPr id="323" name="Google Shape;323;p30"/>
            <p:cNvSpPr/>
            <p:nvPr/>
          </p:nvSpPr>
          <p:spPr>
            <a:xfrm flipH="1">
              <a:off x="1271925" y="2571750"/>
              <a:ext cx="1944600" cy="1569600"/>
            </a:xfrm>
            <a:prstGeom prst="round2DiagRect">
              <a:avLst>
                <a:gd fmla="val 0" name="adj1"/>
                <a:gd fmla="val 17764" name="adj2"/>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txBox="1"/>
            <p:nvPr/>
          </p:nvSpPr>
          <p:spPr>
            <a:xfrm>
              <a:off x="1373496" y="2534220"/>
              <a:ext cx="17421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Validate Algorithm Reasoning</a:t>
              </a:r>
              <a:endParaRPr sz="1600">
                <a:solidFill>
                  <a:srgbClr val="FFFFFF"/>
                </a:solidFill>
                <a:latin typeface="Roboto"/>
                <a:ea typeface="Roboto"/>
                <a:cs typeface="Roboto"/>
                <a:sym typeface="Roboto"/>
              </a:endParaRPr>
            </a:p>
          </p:txBody>
        </p:sp>
        <p:sp>
          <p:nvSpPr>
            <p:cNvPr id="325" name="Google Shape;325;p30"/>
            <p:cNvSpPr txBox="1"/>
            <p:nvPr/>
          </p:nvSpPr>
          <p:spPr>
            <a:xfrm>
              <a:off x="1373171" y="3214191"/>
              <a:ext cx="1742100" cy="67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latin typeface="Roboto"/>
                  <a:ea typeface="Roboto"/>
                  <a:cs typeface="Roboto"/>
                  <a:sym typeface="Roboto"/>
                </a:rPr>
                <a:t>Check reasoning algorithm provides for decisions</a:t>
              </a:r>
              <a:endParaRPr>
                <a:solidFill>
                  <a:srgbClr val="FFFFFF"/>
                </a:solidFill>
                <a:latin typeface="Roboto"/>
                <a:ea typeface="Roboto"/>
                <a:cs typeface="Roboto"/>
                <a:sym typeface="Roboto"/>
              </a:endParaRPr>
            </a:p>
          </p:txBody>
        </p:sp>
      </p:grpSp>
      <p:grpSp>
        <p:nvGrpSpPr>
          <p:cNvPr id="326" name="Google Shape;326;p30"/>
          <p:cNvGrpSpPr/>
          <p:nvPr/>
        </p:nvGrpSpPr>
        <p:grpSpPr>
          <a:xfrm>
            <a:off x="4566958" y="3367175"/>
            <a:ext cx="4113607" cy="1370079"/>
            <a:chOff x="3216519" y="2534220"/>
            <a:chExt cx="1944600" cy="1607130"/>
          </a:xfrm>
        </p:grpSpPr>
        <p:sp>
          <p:nvSpPr>
            <p:cNvPr id="327" name="Google Shape;327;p30"/>
            <p:cNvSpPr/>
            <p:nvPr/>
          </p:nvSpPr>
          <p:spPr>
            <a:xfrm rot="10800000">
              <a:off x="3216519" y="2571750"/>
              <a:ext cx="1944600" cy="1569600"/>
            </a:xfrm>
            <a:prstGeom prst="round2DiagRect">
              <a:avLst>
                <a:gd fmla="val 0" name="adj1"/>
                <a:gd fmla="val 17764" name="adj2"/>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txBox="1"/>
            <p:nvPr/>
          </p:nvSpPr>
          <p:spPr>
            <a:xfrm>
              <a:off x="3350119" y="2534220"/>
              <a:ext cx="17424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Roboto"/>
                  <a:ea typeface="Roboto"/>
                  <a:cs typeface="Roboto"/>
                  <a:sym typeface="Roboto"/>
                </a:rPr>
                <a:t>Perform Predictions on Past Time Frames</a:t>
              </a:r>
              <a:endParaRPr sz="1600">
                <a:solidFill>
                  <a:srgbClr val="FFFFFF"/>
                </a:solidFill>
                <a:latin typeface="Roboto"/>
                <a:ea typeface="Roboto"/>
                <a:cs typeface="Roboto"/>
                <a:sym typeface="Roboto"/>
              </a:endParaRPr>
            </a:p>
          </p:txBody>
        </p:sp>
        <p:sp>
          <p:nvSpPr>
            <p:cNvPr id="329" name="Google Shape;329;p30"/>
            <p:cNvSpPr txBox="1"/>
            <p:nvPr/>
          </p:nvSpPr>
          <p:spPr>
            <a:xfrm>
              <a:off x="3349954" y="3163721"/>
              <a:ext cx="1742400" cy="81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FFFFFF"/>
                  </a:solidFill>
                  <a:latin typeface="Roboto"/>
                  <a:ea typeface="Roboto"/>
                  <a:cs typeface="Roboto"/>
                  <a:sym typeface="Roboto"/>
                </a:rPr>
                <a:t>Split data into learning and evaluation sets</a:t>
              </a:r>
              <a:endParaRPr>
                <a:solidFill>
                  <a:srgbClr val="FFFFFF"/>
                </a:solidFill>
                <a:latin typeface="Roboto"/>
                <a:ea typeface="Roboto"/>
                <a:cs typeface="Roboto"/>
                <a:sym typeface="Roboto"/>
              </a:endParaRPr>
            </a:p>
          </p:txBody>
        </p:sp>
      </p:grpSp>
      <p:grpSp>
        <p:nvGrpSpPr>
          <p:cNvPr id="330" name="Google Shape;330;p30"/>
          <p:cNvGrpSpPr/>
          <p:nvPr/>
        </p:nvGrpSpPr>
        <p:grpSpPr>
          <a:xfrm>
            <a:off x="4338664" y="3156882"/>
            <a:ext cx="466684" cy="465649"/>
            <a:chOff x="3157188" y="909150"/>
            <a:chExt cx="470400" cy="470400"/>
          </a:xfrm>
        </p:grpSpPr>
        <p:sp>
          <p:nvSpPr>
            <p:cNvPr id="331" name="Google Shape;331;p30"/>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0"/>
            <p:cNvSpPr/>
            <p:nvPr/>
          </p:nvSpPr>
          <p:spPr>
            <a:xfrm>
              <a:off x="3243138" y="995100"/>
              <a:ext cx="298500" cy="298500"/>
            </a:xfrm>
            <a:prstGeom prst="mathPlus">
              <a:avLst>
                <a:gd fmla="val 9900" name="adj1"/>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1"/>
          <p:cNvSpPr txBox="1"/>
          <p:nvPr>
            <p:ph type="title"/>
          </p:nvPr>
        </p:nvSpPr>
        <p:spPr>
          <a:xfrm>
            <a:off x="223625" y="445025"/>
            <a:ext cx="8608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Roadmap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8" name="Google Shape;338;p31"/>
          <p:cNvSpPr txBox="1"/>
          <p:nvPr>
            <p:ph idx="1" type="body"/>
          </p:nvPr>
        </p:nvSpPr>
        <p:spPr>
          <a:xfrm>
            <a:off x="311700" y="1152475"/>
            <a:ext cx="3842700" cy="3416400"/>
          </a:xfrm>
          <a:prstGeom prst="rect">
            <a:avLst/>
          </a:prstGeom>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dk1"/>
                </a:solidFill>
                <a:latin typeface="Oswald"/>
                <a:ea typeface="Oswald"/>
                <a:cs typeface="Oswald"/>
                <a:sym typeface="Oswald"/>
              </a:rPr>
              <a:t>Accomplishments</a:t>
            </a:r>
            <a:endParaRPr/>
          </a:p>
          <a:p>
            <a:pPr indent="-342900" lvl="0" marL="457200" rtl="0" algn="l">
              <a:spcBef>
                <a:spcPts val="0"/>
              </a:spcBef>
              <a:spcAft>
                <a:spcPts val="0"/>
              </a:spcAft>
              <a:buSzPts val="1800"/>
              <a:buChar char="●"/>
            </a:pPr>
            <a:r>
              <a:rPr lang="en"/>
              <a:t>Planning</a:t>
            </a:r>
            <a:endParaRPr/>
          </a:p>
          <a:p>
            <a:pPr indent="-330200" lvl="1" marL="914400" rtl="0" algn="l">
              <a:spcBef>
                <a:spcPts val="0"/>
              </a:spcBef>
              <a:spcAft>
                <a:spcPts val="0"/>
              </a:spcAft>
              <a:buSzPts val="1600"/>
              <a:buChar char="○"/>
            </a:pPr>
            <a:r>
              <a:rPr lang="en" sz="1600"/>
              <a:t>Requirements Elicitation</a:t>
            </a:r>
            <a:endParaRPr sz="1600"/>
          </a:p>
          <a:p>
            <a:pPr indent="-330200" lvl="1" marL="914400" rtl="0" algn="l">
              <a:spcBef>
                <a:spcPts val="0"/>
              </a:spcBef>
              <a:spcAft>
                <a:spcPts val="0"/>
              </a:spcAft>
              <a:buSzPts val="1600"/>
              <a:buChar char="○"/>
            </a:pPr>
            <a:r>
              <a:rPr lang="en" sz="1600"/>
              <a:t>Initial Research</a:t>
            </a:r>
            <a:endParaRPr sz="1600"/>
          </a:p>
          <a:p>
            <a:pPr indent="-330200" lvl="1" marL="914400" rtl="0" algn="l">
              <a:spcBef>
                <a:spcPts val="0"/>
              </a:spcBef>
              <a:spcAft>
                <a:spcPts val="0"/>
              </a:spcAft>
              <a:buSzPts val="1600"/>
              <a:buChar char="○"/>
            </a:pPr>
            <a:r>
              <a:rPr lang="en" sz="1600"/>
              <a:t>Project Plan</a:t>
            </a:r>
            <a:endParaRPr sz="1600"/>
          </a:p>
          <a:p>
            <a:pPr indent="-342900" lvl="0" marL="457200" rtl="0" algn="l">
              <a:spcBef>
                <a:spcPts val="0"/>
              </a:spcBef>
              <a:spcAft>
                <a:spcPts val="0"/>
              </a:spcAft>
              <a:buSzPts val="1800"/>
              <a:buChar char="●"/>
            </a:pPr>
            <a:r>
              <a:rPr lang="en"/>
              <a:t>Proof of Concept</a:t>
            </a:r>
            <a:endParaRPr/>
          </a:p>
          <a:p>
            <a:pPr indent="-330200" lvl="1" marL="914400" rtl="0" algn="l">
              <a:spcBef>
                <a:spcPts val="0"/>
              </a:spcBef>
              <a:spcAft>
                <a:spcPts val="0"/>
              </a:spcAft>
              <a:buSzPts val="1600"/>
              <a:buChar char="○"/>
            </a:pPr>
            <a:r>
              <a:rPr lang="en" sz="1600"/>
              <a:t>Frontend</a:t>
            </a:r>
            <a:endParaRPr sz="1600"/>
          </a:p>
          <a:p>
            <a:pPr indent="-330200" lvl="1" marL="914400" rtl="0" algn="l">
              <a:spcBef>
                <a:spcPts val="0"/>
              </a:spcBef>
              <a:spcAft>
                <a:spcPts val="0"/>
              </a:spcAft>
              <a:buSzPts val="1600"/>
              <a:buChar char="○"/>
            </a:pPr>
            <a:r>
              <a:rPr lang="en" sz="1600"/>
              <a:t>Backend</a:t>
            </a:r>
            <a:endParaRPr sz="1600"/>
          </a:p>
          <a:p>
            <a:pPr indent="-330200" lvl="1" marL="914400" rtl="0" algn="l">
              <a:spcBef>
                <a:spcPts val="0"/>
              </a:spcBef>
              <a:spcAft>
                <a:spcPts val="0"/>
              </a:spcAft>
              <a:buSzPts val="1600"/>
              <a:buChar char="○"/>
            </a:pPr>
            <a:r>
              <a:rPr lang="en" sz="1600"/>
              <a:t>Querying Crafty’s Database</a:t>
            </a:r>
            <a:endParaRPr sz="1600"/>
          </a:p>
          <a:p>
            <a:pPr indent="0" lvl="0" marL="914400" rtl="0" algn="l">
              <a:spcBef>
                <a:spcPts val="1600"/>
              </a:spcBef>
              <a:spcAft>
                <a:spcPts val="1600"/>
              </a:spcAft>
              <a:buNone/>
            </a:pPr>
            <a:r>
              <a:t/>
            </a:r>
            <a:endParaRPr/>
          </a:p>
        </p:txBody>
      </p:sp>
      <p:sp>
        <p:nvSpPr>
          <p:cNvPr id="339" name="Google Shape;339;p31"/>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340" name="Google Shape;340;p31"/>
          <p:cNvSpPr txBox="1"/>
          <p:nvPr>
            <p:ph idx="1" type="body"/>
          </p:nvPr>
        </p:nvSpPr>
        <p:spPr>
          <a:xfrm>
            <a:off x="4572000" y="1154200"/>
            <a:ext cx="4260300" cy="3416400"/>
          </a:xfrm>
          <a:prstGeom prst="rect">
            <a:avLst/>
          </a:prstGeom>
          <a:ln cap="flat" cmpd="sng" w="28575">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dk1"/>
                </a:solidFill>
                <a:latin typeface="Oswald"/>
                <a:ea typeface="Oswald"/>
                <a:cs typeface="Oswald"/>
                <a:sym typeface="Oswald"/>
              </a:rPr>
              <a:t>Future Plans</a:t>
            </a:r>
            <a:endParaRPr/>
          </a:p>
          <a:p>
            <a:pPr indent="-342900" lvl="0" marL="457200" rtl="0" algn="l">
              <a:spcBef>
                <a:spcPts val="0"/>
              </a:spcBef>
              <a:spcAft>
                <a:spcPts val="0"/>
              </a:spcAft>
              <a:buSzPts val="1800"/>
              <a:buChar char="●"/>
            </a:pPr>
            <a:r>
              <a:rPr lang="en"/>
              <a:t>Development</a:t>
            </a:r>
            <a:endParaRPr/>
          </a:p>
          <a:p>
            <a:pPr indent="-342900" lvl="0" marL="457200" rtl="0" algn="l">
              <a:spcBef>
                <a:spcPts val="0"/>
              </a:spcBef>
              <a:spcAft>
                <a:spcPts val="0"/>
              </a:spcAft>
              <a:buSzPts val="1800"/>
              <a:buChar char="●"/>
            </a:pPr>
            <a:r>
              <a:rPr lang="en"/>
              <a:t>Testing</a:t>
            </a:r>
            <a:endParaRPr/>
          </a:p>
          <a:p>
            <a:pPr indent="-342900" lvl="0" marL="457200" rtl="0" algn="l">
              <a:spcBef>
                <a:spcPts val="0"/>
              </a:spcBef>
              <a:spcAft>
                <a:spcPts val="0"/>
              </a:spcAft>
              <a:buSzPts val="1800"/>
              <a:buChar char="●"/>
            </a:pPr>
            <a:r>
              <a:rPr lang="en"/>
              <a:t>Prototyping</a:t>
            </a:r>
            <a:endParaRPr/>
          </a:p>
          <a:p>
            <a:pPr indent="-342900" lvl="0" marL="457200" rtl="0" algn="l">
              <a:spcBef>
                <a:spcPts val="0"/>
              </a:spcBef>
              <a:spcAft>
                <a:spcPts val="0"/>
              </a:spcAft>
              <a:buSzPts val="1800"/>
              <a:buChar char="●"/>
            </a:pPr>
            <a:r>
              <a:rPr lang="en"/>
              <a:t>Continue Research</a:t>
            </a:r>
            <a:endParaRPr/>
          </a:p>
          <a:p>
            <a:pPr indent="-342900" lvl="0" marL="457200" rtl="0" algn="l">
              <a:spcBef>
                <a:spcPts val="0"/>
              </a:spcBef>
              <a:spcAft>
                <a:spcPts val="0"/>
              </a:spcAft>
              <a:buSzPts val="1800"/>
              <a:buChar char="●"/>
            </a:pPr>
            <a:r>
              <a:rPr lang="en"/>
              <a:t>Talk to Client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Background</a:t>
            </a:r>
            <a:endParaRPr/>
          </a:p>
        </p:txBody>
      </p:sp>
      <p:sp>
        <p:nvSpPr>
          <p:cNvPr id="66" name="Google Shape;66;p14"/>
          <p:cNvSpPr txBox="1"/>
          <p:nvPr>
            <p:ph idx="1" type="body"/>
          </p:nvPr>
        </p:nvSpPr>
        <p:spPr>
          <a:xfrm>
            <a:off x="2559000" y="1839900"/>
            <a:ext cx="4026000" cy="146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3F3F3"/>
                </a:solidFill>
              </a:rPr>
              <a:t>Crafty LLC helps companies enhance </a:t>
            </a:r>
            <a:r>
              <a:rPr lang="en">
                <a:solidFill>
                  <a:srgbClr val="F3F3F3"/>
                </a:solidFill>
              </a:rPr>
              <a:t>their </a:t>
            </a:r>
            <a:r>
              <a:rPr lang="en">
                <a:solidFill>
                  <a:srgbClr val="F3F3F3"/>
                </a:solidFill>
              </a:rPr>
              <a:t>employees life at work by providing offices with food, beverage, and event </a:t>
            </a:r>
            <a:r>
              <a:rPr lang="en">
                <a:solidFill>
                  <a:srgbClr val="F3F3F3"/>
                </a:solidFill>
              </a:rPr>
              <a:t>management</a:t>
            </a:r>
            <a:r>
              <a:rPr lang="en">
                <a:solidFill>
                  <a:srgbClr val="F3F3F3"/>
                </a:solidFill>
              </a:rPr>
              <a:t> </a:t>
            </a:r>
            <a:endParaRPr>
              <a:solidFill>
                <a:srgbClr val="F3F3F3"/>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a:p>
          <a:p>
            <a:pPr indent="0" lvl="0" marL="0" rtl="0" algn="l">
              <a:spcBef>
                <a:spcPts val="0"/>
              </a:spcBef>
              <a:spcAft>
                <a:spcPts val="1600"/>
              </a:spcAft>
              <a:buNone/>
            </a:pPr>
            <a:r>
              <a:t/>
            </a:r>
            <a:endParaRPr/>
          </a:p>
        </p:txBody>
      </p:sp>
      <p:sp>
        <p:nvSpPr>
          <p:cNvPr id="67" name="Google Shape;67;p14"/>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68" name="Google Shape;68;p14"/>
          <p:cNvPicPr preferRelativeResize="0"/>
          <p:nvPr/>
        </p:nvPicPr>
        <p:blipFill>
          <a:blip r:embed="rId3">
            <a:alphaModFix/>
          </a:blip>
          <a:stretch>
            <a:fillRect/>
          </a:stretch>
        </p:blipFill>
        <p:spPr>
          <a:xfrm>
            <a:off x="6984475" y="3257875"/>
            <a:ext cx="1847750" cy="1311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32"/>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Existing</a:t>
            </a:r>
            <a:r>
              <a:rPr lang="en"/>
              <a:t> Approaches 1 (Learning Based Approach)</a:t>
            </a:r>
            <a:endParaRPr/>
          </a:p>
        </p:txBody>
      </p:sp>
      <p:sp>
        <p:nvSpPr>
          <p:cNvPr id="351" name="Google Shape;351;p3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Input</a:t>
            </a:r>
            <a:r>
              <a:rPr lang="en" sz="1800"/>
              <a:t> Variables</a:t>
            </a:r>
            <a:endParaRPr sz="1800"/>
          </a:p>
          <a:p>
            <a:pPr indent="-330200" lvl="1" marL="914400" rtl="0" algn="l">
              <a:spcBef>
                <a:spcPts val="0"/>
              </a:spcBef>
              <a:spcAft>
                <a:spcPts val="0"/>
              </a:spcAft>
              <a:buSzPts val="1600"/>
              <a:buChar char="○"/>
            </a:pPr>
            <a:r>
              <a:rPr lang="en" sz="1600"/>
              <a:t>Past Sales</a:t>
            </a:r>
            <a:endParaRPr sz="1600"/>
          </a:p>
          <a:p>
            <a:pPr indent="-330200" lvl="1" marL="914400" rtl="0" algn="l">
              <a:spcBef>
                <a:spcPts val="0"/>
              </a:spcBef>
              <a:spcAft>
                <a:spcPts val="0"/>
              </a:spcAft>
              <a:buSzPts val="1600"/>
              <a:buChar char="○"/>
            </a:pPr>
            <a:r>
              <a:rPr lang="en" sz="1600"/>
              <a:t>Weather </a:t>
            </a:r>
            <a:endParaRPr sz="1600"/>
          </a:p>
          <a:p>
            <a:pPr indent="-330200" lvl="1" marL="914400" rtl="0" algn="l">
              <a:spcBef>
                <a:spcPts val="0"/>
              </a:spcBef>
              <a:spcAft>
                <a:spcPts val="0"/>
              </a:spcAft>
              <a:buSzPts val="1600"/>
              <a:buChar char="○"/>
            </a:pPr>
            <a:r>
              <a:rPr lang="en" sz="1600"/>
              <a:t>Travel Time of Product</a:t>
            </a:r>
            <a:endParaRPr sz="1600"/>
          </a:p>
          <a:p>
            <a:pPr indent="-342900" lvl="0" marL="457200" rtl="0" algn="l">
              <a:spcBef>
                <a:spcPts val="0"/>
              </a:spcBef>
              <a:spcAft>
                <a:spcPts val="0"/>
              </a:spcAft>
              <a:buSzPts val="1800"/>
              <a:buChar char="●"/>
            </a:pPr>
            <a:r>
              <a:rPr lang="en" sz="1800"/>
              <a:t>Advantages</a:t>
            </a:r>
            <a:endParaRPr sz="1800"/>
          </a:p>
          <a:p>
            <a:pPr indent="-330200" lvl="1" marL="914400" rtl="0" algn="l">
              <a:spcBef>
                <a:spcPts val="0"/>
              </a:spcBef>
              <a:spcAft>
                <a:spcPts val="0"/>
              </a:spcAft>
              <a:buSzPts val="1600"/>
              <a:buChar char="○"/>
            </a:pPr>
            <a:r>
              <a:rPr lang="en" sz="1600"/>
              <a:t>Better Prediction of Demand</a:t>
            </a:r>
            <a:endParaRPr sz="1600"/>
          </a:p>
          <a:p>
            <a:pPr indent="-330200" lvl="1" marL="914400" rtl="0" algn="l">
              <a:spcBef>
                <a:spcPts val="0"/>
              </a:spcBef>
              <a:spcAft>
                <a:spcPts val="0"/>
              </a:spcAft>
              <a:buSzPts val="1600"/>
              <a:buChar char="○"/>
            </a:pPr>
            <a:r>
              <a:rPr lang="en" sz="1600"/>
              <a:t>Lowers Missed Sales</a:t>
            </a:r>
            <a:endParaRPr sz="1600"/>
          </a:p>
          <a:p>
            <a:pPr indent="-342900" lvl="0" marL="457200" rtl="0" algn="l">
              <a:spcBef>
                <a:spcPts val="0"/>
              </a:spcBef>
              <a:spcAft>
                <a:spcPts val="0"/>
              </a:spcAft>
              <a:buSzPts val="1800"/>
              <a:buChar char="●"/>
            </a:pPr>
            <a:r>
              <a:rPr lang="en" sz="1800"/>
              <a:t>Disadvantages</a:t>
            </a:r>
            <a:endParaRPr sz="1800"/>
          </a:p>
          <a:p>
            <a:pPr indent="-330200" lvl="1" marL="914400" rtl="0" algn="l">
              <a:spcBef>
                <a:spcPts val="0"/>
              </a:spcBef>
              <a:spcAft>
                <a:spcPts val="0"/>
              </a:spcAft>
              <a:buSzPts val="1600"/>
              <a:buChar char="○"/>
            </a:pPr>
            <a:r>
              <a:rPr lang="en" sz="1600"/>
              <a:t>Amount of Resources</a:t>
            </a:r>
            <a:endParaRPr sz="1600"/>
          </a:p>
        </p:txBody>
      </p:sp>
      <p:sp>
        <p:nvSpPr>
          <p:cNvPr id="352" name="Google Shape;352;p33"/>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353" name="Google Shape;353;p3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Relation to Our Solution</a:t>
            </a:r>
            <a:endParaRPr sz="1800"/>
          </a:p>
          <a:p>
            <a:pPr indent="-330200" lvl="1" marL="914400" rtl="0" algn="l">
              <a:spcBef>
                <a:spcPts val="0"/>
              </a:spcBef>
              <a:spcAft>
                <a:spcPts val="0"/>
              </a:spcAft>
              <a:buSzPts val="1600"/>
              <a:buChar char="○"/>
            </a:pPr>
            <a:r>
              <a:rPr lang="en" sz="1600"/>
              <a:t>Past Sales Data</a:t>
            </a:r>
            <a:endParaRPr sz="1600"/>
          </a:p>
          <a:p>
            <a:pPr indent="-330200" lvl="1" marL="914400" rtl="0" algn="l">
              <a:spcBef>
                <a:spcPts val="0"/>
              </a:spcBef>
              <a:spcAft>
                <a:spcPts val="0"/>
              </a:spcAft>
              <a:buSzPts val="1600"/>
              <a:buChar char="○"/>
            </a:pPr>
            <a:r>
              <a:rPr lang="en" sz="1600"/>
              <a:t>Shipping Time </a:t>
            </a:r>
            <a:endParaRPr sz="1600"/>
          </a:p>
          <a:p>
            <a:pPr indent="-342900" lvl="0" marL="457200" rtl="0" algn="l">
              <a:spcBef>
                <a:spcPts val="0"/>
              </a:spcBef>
              <a:spcAft>
                <a:spcPts val="0"/>
              </a:spcAft>
              <a:buSzPts val="1800"/>
              <a:buChar char="●"/>
            </a:pPr>
            <a:r>
              <a:rPr lang="en" sz="1800"/>
              <a:t>Differentiation</a:t>
            </a:r>
            <a:r>
              <a:rPr lang="en" sz="1800"/>
              <a:t> From Our Solution</a:t>
            </a:r>
            <a:endParaRPr sz="1800"/>
          </a:p>
          <a:p>
            <a:pPr indent="-330200" lvl="1" marL="914400" rtl="0" algn="l">
              <a:spcBef>
                <a:spcPts val="0"/>
              </a:spcBef>
              <a:spcAft>
                <a:spcPts val="0"/>
              </a:spcAft>
              <a:buSzPts val="1600"/>
              <a:buChar char="○"/>
            </a:pPr>
            <a:r>
              <a:rPr lang="en" sz="1600"/>
              <a:t>Too Many Input Variables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Existing Approaches 2 (Regression Based Approach)</a:t>
            </a:r>
            <a:endParaRPr/>
          </a:p>
        </p:txBody>
      </p:sp>
      <p:sp>
        <p:nvSpPr>
          <p:cNvPr id="359" name="Google Shape;359;p3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Input Variables</a:t>
            </a:r>
            <a:endParaRPr sz="1800"/>
          </a:p>
          <a:p>
            <a:pPr indent="-330200" lvl="1" marL="914400" rtl="0" algn="l">
              <a:spcBef>
                <a:spcPts val="0"/>
              </a:spcBef>
              <a:spcAft>
                <a:spcPts val="0"/>
              </a:spcAft>
              <a:buSzPts val="1600"/>
              <a:buChar char="○"/>
            </a:pPr>
            <a:r>
              <a:rPr lang="en" sz="1600"/>
              <a:t>Past Sales</a:t>
            </a:r>
            <a:endParaRPr sz="1600"/>
          </a:p>
          <a:p>
            <a:pPr indent="-330200" lvl="1" marL="914400" rtl="0" algn="l">
              <a:spcBef>
                <a:spcPts val="0"/>
              </a:spcBef>
              <a:spcAft>
                <a:spcPts val="0"/>
              </a:spcAft>
              <a:buSzPts val="1600"/>
              <a:buChar char="○"/>
            </a:pPr>
            <a:r>
              <a:rPr lang="en" sz="1600"/>
              <a:t>Seasonal Changes</a:t>
            </a:r>
            <a:endParaRPr sz="1600"/>
          </a:p>
          <a:p>
            <a:pPr indent="-342900" lvl="0" marL="457200" rtl="0" algn="l">
              <a:spcBef>
                <a:spcPts val="0"/>
              </a:spcBef>
              <a:spcAft>
                <a:spcPts val="0"/>
              </a:spcAft>
              <a:buSzPts val="1800"/>
              <a:buChar char="●"/>
            </a:pPr>
            <a:r>
              <a:rPr lang="en" sz="1800"/>
              <a:t>Advantages</a:t>
            </a:r>
            <a:endParaRPr sz="1800"/>
          </a:p>
          <a:p>
            <a:pPr indent="-330200" lvl="1" marL="914400" rtl="0" algn="l">
              <a:spcBef>
                <a:spcPts val="0"/>
              </a:spcBef>
              <a:spcAft>
                <a:spcPts val="0"/>
              </a:spcAft>
              <a:buSzPts val="1600"/>
              <a:buChar char="○"/>
            </a:pPr>
            <a:r>
              <a:rPr lang="en" sz="1600"/>
              <a:t>Little Amount of R</a:t>
            </a:r>
            <a:r>
              <a:rPr lang="en" sz="1600"/>
              <a:t>esources</a:t>
            </a:r>
            <a:r>
              <a:rPr lang="en" sz="1600"/>
              <a:t> </a:t>
            </a:r>
            <a:endParaRPr sz="1600"/>
          </a:p>
          <a:p>
            <a:pPr indent="-342900" lvl="0" marL="457200" rtl="0" algn="l">
              <a:spcBef>
                <a:spcPts val="0"/>
              </a:spcBef>
              <a:spcAft>
                <a:spcPts val="0"/>
              </a:spcAft>
              <a:buSzPts val="1800"/>
              <a:buChar char="●"/>
            </a:pPr>
            <a:r>
              <a:rPr lang="en" sz="1800"/>
              <a:t>Disadvantages</a:t>
            </a:r>
            <a:endParaRPr sz="1800"/>
          </a:p>
          <a:p>
            <a:pPr indent="-330200" lvl="1" marL="914400" rtl="0" algn="l">
              <a:spcBef>
                <a:spcPts val="0"/>
              </a:spcBef>
              <a:spcAft>
                <a:spcPts val="0"/>
              </a:spcAft>
              <a:buSzPts val="1600"/>
              <a:buChar char="○"/>
            </a:pPr>
            <a:r>
              <a:rPr lang="en" sz="1600"/>
              <a:t>Can’t Handle Spikes in Demand</a:t>
            </a:r>
            <a:endParaRPr sz="1600"/>
          </a:p>
          <a:p>
            <a:pPr indent="-330200" lvl="1" marL="914400" rtl="0" algn="l">
              <a:spcBef>
                <a:spcPts val="0"/>
              </a:spcBef>
              <a:spcAft>
                <a:spcPts val="0"/>
              </a:spcAft>
              <a:buSzPts val="1600"/>
              <a:buChar char="○"/>
            </a:pPr>
            <a:r>
              <a:rPr lang="en" sz="1600"/>
              <a:t>Doesn’t Figure in Shipping Time</a:t>
            </a:r>
            <a:endParaRPr sz="1600"/>
          </a:p>
        </p:txBody>
      </p:sp>
      <p:sp>
        <p:nvSpPr>
          <p:cNvPr id="360" name="Google Shape;360;p34"/>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361" name="Google Shape;361;p3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Relation to Our Solution</a:t>
            </a:r>
            <a:endParaRPr sz="1800"/>
          </a:p>
          <a:p>
            <a:pPr indent="-330200" lvl="1" marL="914400" rtl="0" algn="l">
              <a:spcBef>
                <a:spcPts val="0"/>
              </a:spcBef>
              <a:spcAft>
                <a:spcPts val="0"/>
              </a:spcAft>
              <a:buSzPts val="1600"/>
              <a:buChar char="○"/>
            </a:pPr>
            <a:r>
              <a:rPr lang="en" sz="1600"/>
              <a:t>Past Sales Data</a:t>
            </a:r>
            <a:endParaRPr sz="1600"/>
          </a:p>
          <a:p>
            <a:pPr indent="-342900" lvl="0" marL="457200" rtl="0" algn="l">
              <a:spcBef>
                <a:spcPts val="0"/>
              </a:spcBef>
              <a:spcAft>
                <a:spcPts val="0"/>
              </a:spcAft>
              <a:buSzPts val="1800"/>
              <a:buChar char="●"/>
            </a:pPr>
            <a:r>
              <a:rPr lang="en" sz="1800"/>
              <a:t>Differentiation From Our Solution</a:t>
            </a:r>
            <a:endParaRPr sz="1800"/>
          </a:p>
          <a:p>
            <a:pPr indent="-330200" lvl="1" marL="914400" rtl="0" algn="l">
              <a:spcBef>
                <a:spcPts val="0"/>
              </a:spcBef>
              <a:spcAft>
                <a:spcPts val="0"/>
              </a:spcAft>
              <a:buSzPts val="1600"/>
              <a:buChar char="○"/>
            </a:pPr>
            <a:r>
              <a:rPr lang="en" sz="1600"/>
              <a:t>Doesn’t Figure in Shipping Time</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TODO: Slides to add after the pres for qna</a:t>
            </a:r>
            <a:endParaRPr/>
          </a:p>
        </p:txBody>
      </p:sp>
      <p:sp>
        <p:nvSpPr>
          <p:cNvPr id="367" name="Google Shape;367;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Omair: Gantt chart, Tasks for semester 2, an image of the iterative process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Distributor Order List</a:t>
            </a:r>
            <a:endParaRPr/>
          </a:p>
        </p:txBody>
      </p:sp>
      <p:pic>
        <p:nvPicPr>
          <p:cNvPr id="373" name="Google Shape;373;p36"/>
          <p:cNvPicPr preferRelativeResize="0"/>
          <p:nvPr/>
        </p:nvPicPr>
        <p:blipFill>
          <a:blip r:embed="rId3">
            <a:alphaModFix/>
          </a:blip>
          <a:stretch>
            <a:fillRect/>
          </a:stretch>
        </p:blipFill>
        <p:spPr>
          <a:xfrm>
            <a:off x="772050" y="1078075"/>
            <a:ext cx="7599902" cy="4065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Implementation</a:t>
            </a:r>
            <a:r>
              <a:rPr lang="en"/>
              <a:t> </a:t>
            </a:r>
            <a:endParaRPr/>
          </a:p>
        </p:txBody>
      </p:sp>
      <p:pic>
        <p:nvPicPr>
          <p:cNvPr id="379" name="Google Shape;379;p37"/>
          <p:cNvPicPr preferRelativeResize="0"/>
          <p:nvPr/>
        </p:nvPicPr>
        <p:blipFill>
          <a:blip r:embed="rId3">
            <a:alphaModFix/>
          </a:blip>
          <a:stretch>
            <a:fillRect/>
          </a:stretch>
        </p:blipFill>
        <p:spPr>
          <a:xfrm>
            <a:off x="152400" y="1170125"/>
            <a:ext cx="8839199" cy="35578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pic>
        <p:nvPicPr>
          <p:cNvPr id="384" name="Google Shape;384;p38"/>
          <p:cNvPicPr preferRelativeResize="0"/>
          <p:nvPr/>
        </p:nvPicPr>
        <p:blipFill>
          <a:blip r:embed="rId3">
            <a:alphaModFix/>
          </a:blip>
          <a:stretch>
            <a:fillRect/>
          </a:stretch>
        </p:blipFill>
        <p:spPr>
          <a:xfrm>
            <a:off x="152400" y="152400"/>
            <a:ext cx="8458799" cy="4570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p:nvPr/>
        </p:nvSpPr>
        <p:spPr>
          <a:xfrm>
            <a:off x="67400" y="1436100"/>
            <a:ext cx="2897400" cy="2893800"/>
          </a:xfrm>
          <a:prstGeom prst="ellipse">
            <a:avLst/>
          </a:prstGeom>
          <a:solidFill>
            <a:srgbClr val="E0666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3120600" y="1436100"/>
            <a:ext cx="2897400" cy="2893800"/>
          </a:xfrm>
          <a:prstGeom prst="ellipse">
            <a:avLst/>
          </a:prstGeom>
          <a:solidFill>
            <a:srgbClr val="E0666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6170400" y="1359900"/>
            <a:ext cx="2897400" cy="2893800"/>
          </a:xfrm>
          <a:prstGeom prst="ellipse">
            <a:avLst/>
          </a:prstGeom>
          <a:solidFill>
            <a:srgbClr val="E0666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Motivation</a:t>
            </a:r>
            <a:endParaRPr/>
          </a:p>
        </p:txBody>
      </p:sp>
      <p:sp>
        <p:nvSpPr>
          <p:cNvPr id="77" name="Google Shape;77;p15"/>
          <p:cNvSpPr txBox="1"/>
          <p:nvPr/>
        </p:nvSpPr>
        <p:spPr>
          <a:xfrm>
            <a:off x="3379275" y="1776900"/>
            <a:ext cx="2472000" cy="191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3F3F3"/>
                </a:solidFill>
              </a:rPr>
              <a:t>$100,630 Annually</a:t>
            </a:r>
            <a:r>
              <a:rPr lang="en" sz="1800"/>
              <a:t> </a:t>
            </a:r>
            <a:endParaRPr sz="1800"/>
          </a:p>
          <a:p>
            <a:pPr indent="0" lvl="0" marL="0" rtl="0" algn="ctr">
              <a:spcBef>
                <a:spcPts val="0"/>
              </a:spcBef>
              <a:spcAft>
                <a:spcPts val="0"/>
              </a:spcAft>
              <a:buNone/>
            </a:pPr>
            <a:r>
              <a:rPr lang="en"/>
              <a:t>Lost</a:t>
            </a:r>
            <a:r>
              <a:rPr lang="en"/>
              <a:t> </a:t>
            </a:r>
            <a:r>
              <a:rPr lang="en"/>
              <a:t>Value</a:t>
            </a:r>
            <a:r>
              <a:rPr lang="en"/>
              <a:t> </a:t>
            </a:r>
            <a:r>
              <a:rPr lang="en"/>
              <a:t>for</a:t>
            </a:r>
            <a:endParaRPr/>
          </a:p>
          <a:p>
            <a:pPr indent="0" lvl="0" marL="0" rtl="0" algn="ctr">
              <a:spcBef>
                <a:spcPts val="0"/>
              </a:spcBef>
              <a:spcAft>
                <a:spcPts val="0"/>
              </a:spcAft>
              <a:buNone/>
            </a:pPr>
            <a:r>
              <a:rPr b="1" lang="en" sz="1800">
                <a:solidFill>
                  <a:srgbClr val="F3F3F3"/>
                </a:solidFill>
              </a:rPr>
              <a:t>15,356 Expired Items</a:t>
            </a:r>
            <a:endParaRPr b="1" sz="1800">
              <a:solidFill>
                <a:srgbClr val="F3F3F3"/>
              </a:solidFill>
            </a:endParaRPr>
          </a:p>
        </p:txBody>
      </p:sp>
      <p:sp>
        <p:nvSpPr>
          <p:cNvPr id="78" name="Google Shape;78;p15"/>
          <p:cNvSpPr txBox="1"/>
          <p:nvPr/>
        </p:nvSpPr>
        <p:spPr>
          <a:xfrm>
            <a:off x="298850" y="1776900"/>
            <a:ext cx="2434500" cy="191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3F3F3"/>
                </a:solidFill>
              </a:rPr>
              <a:t>$600,000 Annually </a:t>
            </a:r>
            <a:endParaRPr b="1" sz="1800">
              <a:solidFill>
                <a:srgbClr val="F3F3F3"/>
              </a:solidFill>
            </a:endParaRPr>
          </a:p>
          <a:p>
            <a:pPr indent="0" lvl="0" marL="0" rtl="0" algn="ctr">
              <a:spcBef>
                <a:spcPts val="0"/>
              </a:spcBef>
              <a:spcAft>
                <a:spcPts val="0"/>
              </a:spcAft>
              <a:buNone/>
            </a:pPr>
            <a:r>
              <a:rPr lang="en"/>
              <a:t>Missed Revenue for </a:t>
            </a:r>
            <a:endParaRPr/>
          </a:p>
          <a:p>
            <a:pPr indent="0" lvl="0" marL="0" rtl="0" algn="ctr">
              <a:spcBef>
                <a:spcPts val="0"/>
              </a:spcBef>
              <a:spcAft>
                <a:spcPts val="0"/>
              </a:spcAft>
              <a:buNone/>
            </a:pPr>
            <a:r>
              <a:rPr b="1" lang="en" sz="1800">
                <a:solidFill>
                  <a:srgbClr val="F3F3F3"/>
                </a:solidFill>
              </a:rPr>
              <a:t>20,000 Missed Items</a:t>
            </a:r>
            <a:endParaRPr b="1" sz="1800">
              <a:solidFill>
                <a:srgbClr val="F3F3F3"/>
              </a:solidFill>
            </a:endParaRPr>
          </a:p>
        </p:txBody>
      </p:sp>
      <p:sp>
        <p:nvSpPr>
          <p:cNvPr id="79" name="Google Shape;79;p15"/>
          <p:cNvSpPr txBox="1"/>
          <p:nvPr/>
        </p:nvSpPr>
        <p:spPr>
          <a:xfrm>
            <a:off x="6132300" y="1776900"/>
            <a:ext cx="2973600" cy="191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3F3F3"/>
                </a:solidFill>
              </a:rPr>
              <a:t>3 Full-Time Employees</a:t>
            </a:r>
            <a:endParaRPr sz="1600"/>
          </a:p>
          <a:p>
            <a:pPr indent="0" lvl="0" marL="0" rtl="0" algn="ctr">
              <a:spcBef>
                <a:spcPts val="0"/>
              </a:spcBef>
              <a:spcAft>
                <a:spcPts val="0"/>
              </a:spcAft>
              <a:buNone/>
            </a:pPr>
            <a:r>
              <a:rPr lang="en"/>
              <a:t>Dedicating</a:t>
            </a:r>
            <a:endParaRPr/>
          </a:p>
          <a:p>
            <a:pPr indent="0" lvl="0" marL="0" rtl="0" algn="ctr">
              <a:spcBef>
                <a:spcPts val="0"/>
              </a:spcBef>
              <a:spcAft>
                <a:spcPts val="0"/>
              </a:spcAft>
              <a:buNone/>
            </a:pPr>
            <a:r>
              <a:rPr b="1" lang="en" sz="1800">
                <a:solidFill>
                  <a:srgbClr val="F3F3F3"/>
                </a:solidFill>
              </a:rPr>
              <a:t>50% of Time to Ordering</a:t>
            </a:r>
            <a:endParaRPr b="1" sz="1800">
              <a:solidFill>
                <a:srgbClr val="F3F3F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p:nvPr/>
        </p:nvSpPr>
        <p:spPr>
          <a:xfrm>
            <a:off x="4114811" y="1818094"/>
            <a:ext cx="664800" cy="664800"/>
          </a:xfrm>
          <a:prstGeom prst="ellipse">
            <a:avLst/>
          </a:prstGeom>
          <a:solidFill>
            <a:srgbClr val="55156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rot="-6598741">
            <a:off x="3425840" y="2061807"/>
            <a:ext cx="1077336" cy="1077336"/>
          </a:xfrm>
          <a:prstGeom prst="ellipse">
            <a:avLst/>
          </a:prstGeom>
          <a:solidFill>
            <a:srgbClr val="701C7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16"/>
          <p:cNvGrpSpPr/>
          <p:nvPr/>
        </p:nvGrpSpPr>
        <p:grpSpPr>
          <a:xfrm>
            <a:off x="4674073" y="408131"/>
            <a:ext cx="1476321" cy="1423857"/>
            <a:chOff x="4447194" y="1815766"/>
            <a:chExt cx="2440200" cy="2440200"/>
          </a:xfrm>
        </p:grpSpPr>
        <p:sp>
          <p:nvSpPr>
            <p:cNvPr id="87" name="Google Shape;87;p16"/>
            <p:cNvSpPr/>
            <p:nvPr/>
          </p:nvSpPr>
          <p:spPr>
            <a:xfrm>
              <a:off x="4447194" y="1815766"/>
              <a:ext cx="2440200" cy="2440200"/>
            </a:xfrm>
            <a:prstGeom prst="ellipse">
              <a:avLst/>
            </a:prstGeom>
            <a:solidFill>
              <a:srgbClr val="55156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txBox="1"/>
            <p:nvPr/>
          </p:nvSpPr>
          <p:spPr>
            <a:xfrm>
              <a:off x="4735950" y="2504275"/>
              <a:ext cx="1862700" cy="11634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Client Trends</a:t>
              </a:r>
              <a:endParaRPr>
                <a:solidFill>
                  <a:srgbClr val="FFFFFF"/>
                </a:solidFill>
                <a:latin typeface="Roboto"/>
                <a:ea typeface="Roboto"/>
                <a:cs typeface="Roboto"/>
                <a:sym typeface="Roboto"/>
              </a:endParaRPr>
            </a:p>
          </p:txBody>
        </p:sp>
      </p:grpSp>
      <p:sp>
        <p:nvSpPr>
          <p:cNvPr id="89" name="Google Shape;8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Vision</a:t>
            </a:r>
            <a:endParaRPr/>
          </a:p>
        </p:txBody>
      </p:sp>
      <p:sp>
        <p:nvSpPr>
          <p:cNvPr id="90" name="Google Shape;90;p16"/>
          <p:cNvSpPr txBox="1"/>
          <p:nvPr>
            <p:ph idx="1" type="body"/>
          </p:nvPr>
        </p:nvSpPr>
        <p:spPr>
          <a:xfrm>
            <a:off x="311700" y="1221650"/>
            <a:ext cx="2745300" cy="172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rPr>
              <a:t>Crafty </a:t>
            </a:r>
            <a:r>
              <a:rPr lang="en">
                <a:solidFill>
                  <a:srgbClr val="F3F3F3"/>
                </a:solidFill>
              </a:rPr>
              <a:t>desires a forecasting algorithm for inventory management that automates reordering for warehouse stock</a:t>
            </a:r>
            <a:endParaRPr>
              <a:solidFill>
                <a:srgbClr val="F3F3F3"/>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t/>
            </a:r>
            <a:endParaRPr/>
          </a:p>
          <a:p>
            <a:pPr indent="0" lvl="0" marL="0" rtl="0" algn="l">
              <a:spcBef>
                <a:spcPts val="0"/>
              </a:spcBef>
              <a:spcAft>
                <a:spcPts val="1600"/>
              </a:spcAft>
              <a:buNone/>
            </a:pPr>
            <a:r>
              <a:t/>
            </a:r>
            <a:endParaRPr/>
          </a:p>
        </p:txBody>
      </p:sp>
      <p:sp>
        <p:nvSpPr>
          <p:cNvPr id="91" name="Google Shape;91;p16"/>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92" name="Google Shape;92;p16"/>
          <p:cNvSpPr/>
          <p:nvPr/>
        </p:nvSpPr>
        <p:spPr>
          <a:xfrm rot="-6598870">
            <a:off x="3290237" y="3287571"/>
            <a:ext cx="1511803" cy="1511803"/>
          </a:xfrm>
          <a:prstGeom prst="ellipse">
            <a:avLst/>
          </a:prstGeom>
          <a:solidFill>
            <a:srgbClr val="8E7CC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rot="-6598620">
            <a:off x="5898916" y="837563"/>
            <a:ext cx="1681581" cy="1681581"/>
          </a:xfrm>
          <a:prstGeom prst="ellipse">
            <a:avLst/>
          </a:prstGeom>
          <a:solidFill>
            <a:srgbClr val="8E7C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6"/>
          <p:cNvGrpSpPr/>
          <p:nvPr/>
        </p:nvGrpSpPr>
        <p:grpSpPr>
          <a:xfrm>
            <a:off x="6428394" y="2272966"/>
            <a:ext cx="2440200" cy="2440200"/>
            <a:chOff x="4447194" y="1815766"/>
            <a:chExt cx="2440200" cy="2440200"/>
          </a:xfrm>
        </p:grpSpPr>
        <p:sp>
          <p:nvSpPr>
            <p:cNvPr id="95" name="Google Shape;95;p16"/>
            <p:cNvSpPr/>
            <p:nvPr/>
          </p:nvSpPr>
          <p:spPr>
            <a:xfrm>
              <a:off x="4447194" y="1815766"/>
              <a:ext cx="2440200" cy="2440200"/>
            </a:xfrm>
            <a:prstGeom prst="ellipse">
              <a:avLst/>
            </a:prstGeom>
            <a:solidFill>
              <a:srgbClr val="55156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txBox="1"/>
            <p:nvPr/>
          </p:nvSpPr>
          <p:spPr>
            <a:xfrm>
              <a:off x="4735950" y="2504275"/>
              <a:ext cx="1862700" cy="11634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Historical Ordering Data</a:t>
              </a:r>
              <a:endParaRPr>
                <a:solidFill>
                  <a:srgbClr val="FFFFFF"/>
                </a:solidFill>
                <a:latin typeface="Roboto"/>
                <a:ea typeface="Roboto"/>
                <a:cs typeface="Roboto"/>
                <a:sym typeface="Roboto"/>
              </a:endParaRPr>
            </a:p>
          </p:txBody>
        </p:sp>
      </p:grpSp>
      <p:sp>
        <p:nvSpPr>
          <p:cNvPr id="97" name="Google Shape;97;p16"/>
          <p:cNvSpPr txBox="1"/>
          <p:nvPr/>
        </p:nvSpPr>
        <p:spPr>
          <a:xfrm>
            <a:off x="3268700" y="3571125"/>
            <a:ext cx="14763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Inventory Thresholds</a:t>
            </a:r>
            <a:endParaRPr>
              <a:solidFill>
                <a:srgbClr val="FFFFFF"/>
              </a:solidFill>
              <a:latin typeface="Roboto"/>
              <a:ea typeface="Roboto"/>
              <a:cs typeface="Roboto"/>
              <a:sym typeface="Roboto"/>
            </a:endParaRPr>
          </a:p>
        </p:txBody>
      </p:sp>
      <p:grpSp>
        <p:nvGrpSpPr>
          <p:cNvPr id="98" name="Google Shape;98;p16"/>
          <p:cNvGrpSpPr/>
          <p:nvPr/>
        </p:nvGrpSpPr>
        <p:grpSpPr>
          <a:xfrm>
            <a:off x="5395737" y="1755053"/>
            <a:ext cx="1423800" cy="1423800"/>
            <a:chOff x="3490737" y="1374053"/>
            <a:chExt cx="1423800" cy="1423800"/>
          </a:xfrm>
        </p:grpSpPr>
        <p:sp>
          <p:nvSpPr>
            <p:cNvPr id="99" name="Google Shape;99;p16"/>
            <p:cNvSpPr/>
            <p:nvPr/>
          </p:nvSpPr>
          <p:spPr>
            <a:xfrm>
              <a:off x="3490737" y="1374053"/>
              <a:ext cx="1423800" cy="1423800"/>
            </a:xfrm>
            <a:prstGeom prst="ellipse">
              <a:avLst/>
            </a:prstGeom>
            <a:solidFill>
              <a:srgbClr val="674EA7"/>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txBox="1"/>
            <p:nvPr/>
          </p:nvSpPr>
          <p:spPr>
            <a:xfrm>
              <a:off x="3566350" y="1622950"/>
              <a:ext cx="1243800" cy="1052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Warehouse Space</a:t>
              </a:r>
              <a:endParaRPr>
                <a:solidFill>
                  <a:srgbClr val="FFFFFF"/>
                </a:solidFill>
                <a:latin typeface="Roboto"/>
                <a:ea typeface="Roboto"/>
                <a:cs typeface="Roboto"/>
                <a:sym typeface="Roboto"/>
              </a:endParaRPr>
            </a:p>
          </p:txBody>
        </p:sp>
      </p:grpSp>
      <p:sp>
        <p:nvSpPr>
          <p:cNvPr id="101" name="Google Shape;101;p16"/>
          <p:cNvSpPr txBox="1"/>
          <p:nvPr/>
        </p:nvSpPr>
        <p:spPr>
          <a:xfrm>
            <a:off x="3350400" y="2200550"/>
            <a:ext cx="1210500" cy="8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Seasons</a:t>
            </a:r>
            <a:endParaRPr>
              <a:solidFill>
                <a:srgbClr val="FFFFFF"/>
              </a:solidFill>
              <a:latin typeface="Roboto"/>
              <a:ea typeface="Roboto"/>
              <a:cs typeface="Roboto"/>
              <a:sym typeface="Roboto"/>
            </a:endParaRPr>
          </a:p>
        </p:txBody>
      </p:sp>
      <p:grpSp>
        <p:nvGrpSpPr>
          <p:cNvPr id="102" name="Google Shape;102;p16"/>
          <p:cNvGrpSpPr/>
          <p:nvPr/>
        </p:nvGrpSpPr>
        <p:grpSpPr>
          <a:xfrm>
            <a:off x="4753641" y="2949048"/>
            <a:ext cx="2084301" cy="2084301"/>
            <a:chOff x="3490737" y="1374053"/>
            <a:chExt cx="1423800" cy="1423800"/>
          </a:xfrm>
        </p:grpSpPr>
        <p:sp>
          <p:nvSpPr>
            <p:cNvPr id="103" name="Google Shape;103;p16"/>
            <p:cNvSpPr/>
            <p:nvPr/>
          </p:nvSpPr>
          <p:spPr>
            <a:xfrm>
              <a:off x="3490737" y="1374053"/>
              <a:ext cx="1423800" cy="1423800"/>
            </a:xfrm>
            <a:prstGeom prst="ellipse">
              <a:avLst/>
            </a:prstGeom>
            <a:solidFill>
              <a:srgbClr val="701C7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New Customer Orders</a:t>
              </a:r>
              <a:endParaRPr>
                <a:solidFill>
                  <a:srgbClr val="FFFFFF"/>
                </a:solidFill>
                <a:latin typeface="Roboto"/>
                <a:ea typeface="Roboto"/>
                <a:cs typeface="Roboto"/>
                <a:sym typeface="Roboto"/>
              </a:endParaRPr>
            </a:p>
          </p:txBody>
        </p:sp>
      </p:grpSp>
      <p:sp>
        <p:nvSpPr>
          <p:cNvPr id="105" name="Google Shape;105;p16"/>
          <p:cNvSpPr/>
          <p:nvPr/>
        </p:nvSpPr>
        <p:spPr>
          <a:xfrm rot="-6599531">
            <a:off x="3923402" y="219659"/>
            <a:ext cx="970482" cy="970482"/>
          </a:xfrm>
          <a:prstGeom prst="ellipse">
            <a:avLst/>
          </a:prstGeom>
          <a:solidFill>
            <a:srgbClr val="8E7CC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txBox="1"/>
          <p:nvPr/>
        </p:nvSpPr>
        <p:spPr>
          <a:xfrm>
            <a:off x="3839450" y="446488"/>
            <a:ext cx="11382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Price Trends</a:t>
            </a:r>
            <a:endParaRPr>
              <a:solidFill>
                <a:srgbClr val="FFFFFF"/>
              </a:solidFill>
              <a:latin typeface="Roboto"/>
              <a:ea typeface="Roboto"/>
              <a:cs typeface="Roboto"/>
              <a:sym typeface="Roboto"/>
            </a:endParaRPr>
          </a:p>
        </p:txBody>
      </p:sp>
      <p:grpSp>
        <p:nvGrpSpPr>
          <p:cNvPr id="107" name="Google Shape;107;p16"/>
          <p:cNvGrpSpPr/>
          <p:nvPr/>
        </p:nvGrpSpPr>
        <p:grpSpPr>
          <a:xfrm>
            <a:off x="7408062" y="524703"/>
            <a:ext cx="1423800" cy="1423800"/>
            <a:chOff x="3490737" y="1374053"/>
            <a:chExt cx="1423800" cy="1423800"/>
          </a:xfrm>
        </p:grpSpPr>
        <p:sp>
          <p:nvSpPr>
            <p:cNvPr id="108" name="Google Shape;108;p16"/>
            <p:cNvSpPr/>
            <p:nvPr/>
          </p:nvSpPr>
          <p:spPr>
            <a:xfrm>
              <a:off x="3490737" y="1374053"/>
              <a:ext cx="1423800" cy="1423800"/>
            </a:xfrm>
            <a:prstGeom prst="ellipse">
              <a:avLst/>
            </a:prstGeom>
            <a:solidFill>
              <a:srgbClr val="674EA7"/>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txBox="1"/>
            <p:nvPr/>
          </p:nvSpPr>
          <p:spPr>
            <a:xfrm>
              <a:off x="3597374" y="1551050"/>
              <a:ext cx="1210500" cy="106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Distributor Schedules</a:t>
              </a:r>
              <a:endParaRPr>
                <a:solidFill>
                  <a:srgbClr val="FFFFFF"/>
                </a:solidFill>
                <a:latin typeface="Roboto"/>
                <a:ea typeface="Roboto"/>
                <a:cs typeface="Roboto"/>
                <a:sym typeface="Roboto"/>
              </a:endParaRPr>
            </a:p>
          </p:txBody>
        </p:sp>
      </p:grpSp>
      <p:sp>
        <p:nvSpPr>
          <p:cNvPr id="110" name="Google Shape;110;p16"/>
          <p:cNvSpPr txBox="1"/>
          <p:nvPr/>
        </p:nvSpPr>
        <p:spPr>
          <a:xfrm>
            <a:off x="6002975" y="1106000"/>
            <a:ext cx="1476300" cy="94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Missed Sales</a:t>
            </a:r>
            <a:endParaRPr>
              <a:solidFill>
                <a:srgbClr val="FFFFFF"/>
              </a:solidFill>
              <a:latin typeface="Roboto"/>
              <a:ea typeface="Roboto"/>
              <a:cs typeface="Roboto"/>
              <a:sym typeface="Roboto"/>
            </a:endParaRPr>
          </a:p>
        </p:txBody>
      </p:sp>
      <p:sp>
        <p:nvSpPr>
          <p:cNvPr id="111" name="Google Shape;111;p16"/>
          <p:cNvSpPr/>
          <p:nvPr/>
        </p:nvSpPr>
        <p:spPr>
          <a:xfrm rot="-6599746">
            <a:off x="4420183" y="2167293"/>
            <a:ext cx="1159816" cy="1159816"/>
          </a:xfrm>
          <a:prstGeom prst="ellipse">
            <a:avLst/>
          </a:prstGeom>
          <a:solidFill>
            <a:srgbClr val="8E7CC3"/>
          </a:solidFill>
          <a:ln>
            <a:noFill/>
          </a:ln>
          <a:effectLst>
            <a:outerShdw blurRad="57150" rotWithShape="0" algn="bl" dir="1080000" dist="19050">
              <a:srgbClr val="000000">
                <a:alpha val="7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txBox="1"/>
          <p:nvPr/>
        </p:nvSpPr>
        <p:spPr>
          <a:xfrm>
            <a:off x="4394850" y="2327313"/>
            <a:ext cx="1210500" cy="82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Expiration Dates</a:t>
            </a:r>
            <a:endParaRPr>
              <a:solidFill>
                <a:srgbClr val="FFFFFF"/>
              </a:solidFill>
              <a:latin typeface="Roboto"/>
              <a:ea typeface="Roboto"/>
              <a:cs typeface="Roboto"/>
              <a:sym typeface="Roboto"/>
            </a:endParaRPr>
          </a:p>
        </p:txBody>
      </p:sp>
      <p:sp>
        <p:nvSpPr>
          <p:cNvPr id="113" name="Google Shape;113;p16"/>
          <p:cNvSpPr/>
          <p:nvPr/>
        </p:nvSpPr>
        <p:spPr>
          <a:xfrm rot="-6600729">
            <a:off x="3637329" y="1584505"/>
            <a:ext cx="454971" cy="454689"/>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rot="-6599156">
            <a:off x="2869772" y="3336390"/>
            <a:ext cx="518740" cy="518740"/>
          </a:xfrm>
          <a:prstGeom prst="ellipse">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rot="-6600690">
            <a:off x="2909244" y="3912506"/>
            <a:ext cx="258614" cy="258332"/>
          </a:xfrm>
          <a:prstGeom prst="ellipse">
            <a:avLst/>
          </a:prstGeom>
          <a:solidFill>
            <a:srgbClr val="D686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Sketch</a:t>
            </a:r>
            <a:endParaRPr/>
          </a:p>
        </p:txBody>
      </p:sp>
      <p:sp>
        <p:nvSpPr>
          <p:cNvPr id="121" name="Google Shape;121;p17"/>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122" name="Google Shape;122;p17"/>
          <p:cNvPicPr preferRelativeResize="0"/>
          <p:nvPr/>
        </p:nvPicPr>
        <p:blipFill>
          <a:blip r:embed="rId3">
            <a:alphaModFix/>
          </a:blip>
          <a:stretch>
            <a:fillRect/>
          </a:stretch>
        </p:blipFill>
        <p:spPr>
          <a:xfrm>
            <a:off x="1353713" y="1048263"/>
            <a:ext cx="6436576" cy="3628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Design Diagram - Use Case Diagram </a:t>
            </a:r>
            <a:endParaRPr/>
          </a:p>
        </p:txBody>
      </p:sp>
      <p:sp>
        <p:nvSpPr>
          <p:cNvPr id="128" name="Google Shape;128;p18"/>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pic>
        <p:nvPicPr>
          <p:cNvPr id="129" name="Google Shape;129;p18"/>
          <p:cNvPicPr preferRelativeResize="0"/>
          <p:nvPr/>
        </p:nvPicPr>
        <p:blipFill>
          <a:blip r:embed="rId3">
            <a:alphaModFix/>
          </a:blip>
          <a:stretch>
            <a:fillRect/>
          </a:stretch>
        </p:blipFill>
        <p:spPr>
          <a:xfrm>
            <a:off x="1155638" y="1017725"/>
            <a:ext cx="6832582" cy="3689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9"/>
          <p:cNvSpPr/>
          <p:nvPr/>
        </p:nvSpPr>
        <p:spPr>
          <a:xfrm>
            <a:off x="2525300" y="1879875"/>
            <a:ext cx="2452800" cy="2370000"/>
          </a:xfrm>
          <a:prstGeom prst="ellipse">
            <a:avLst/>
          </a:prstGeom>
          <a:noFill/>
          <a:ln cap="flat" cmpd="sng" w="2857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35" name="Google Shape;135;p19"/>
          <p:cNvSpPr/>
          <p:nvPr/>
        </p:nvSpPr>
        <p:spPr>
          <a:xfrm>
            <a:off x="6179575" y="2035375"/>
            <a:ext cx="2452800" cy="2370000"/>
          </a:xfrm>
          <a:prstGeom prst="ellipse">
            <a:avLst/>
          </a:prstGeom>
          <a:noFill/>
          <a:ln cap="flat" cmpd="sng" w="3810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36" name="Google Shape;136;p19"/>
          <p:cNvSpPr/>
          <p:nvPr/>
        </p:nvSpPr>
        <p:spPr>
          <a:xfrm>
            <a:off x="6294925" y="2178875"/>
            <a:ext cx="2452800" cy="2370000"/>
          </a:xfrm>
          <a:prstGeom prst="ellipse">
            <a:avLst/>
          </a:prstGeom>
          <a:no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l">
              <a:spcBef>
                <a:spcPts val="0"/>
              </a:spcBef>
              <a:spcAft>
                <a:spcPts val="0"/>
              </a:spcAft>
              <a:buNone/>
            </a:pPr>
            <a:r>
              <a:t/>
            </a:r>
            <a:endParaRPr b="1" sz="1600">
              <a:solidFill>
                <a:srgbClr val="434343"/>
              </a:solidFill>
            </a:endParaRPr>
          </a:p>
          <a:p>
            <a:pPr indent="0" lvl="0" marL="0" rtl="0" algn="ctr">
              <a:spcBef>
                <a:spcPts val="0"/>
              </a:spcBef>
              <a:spcAft>
                <a:spcPts val="0"/>
              </a:spcAft>
              <a:buNone/>
            </a:pPr>
            <a:r>
              <a:t/>
            </a:r>
            <a:endParaRPr b="1" sz="1600">
              <a:solidFill>
                <a:srgbClr val="434343"/>
              </a:solidFill>
            </a:endParaRPr>
          </a:p>
          <a:p>
            <a:pPr indent="0" lvl="0" marL="0" rtl="0" algn="ctr">
              <a:spcBef>
                <a:spcPts val="0"/>
              </a:spcBef>
              <a:spcAft>
                <a:spcPts val="0"/>
              </a:spcAft>
              <a:buNone/>
            </a:pPr>
            <a:r>
              <a:t/>
            </a:r>
            <a:endParaRPr b="1" sz="1600">
              <a:solidFill>
                <a:srgbClr val="666666"/>
              </a:solidFill>
            </a:endParaRPr>
          </a:p>
        </p:txBody>
      </p:sp>
      <p:sp>
        <p:nvSpPr>
          <p:cNvPr id="137" name="Google Shape;13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a:t>
            </a:r>
            <a:endParaRPr/>
          </a:p>
        </p:txBody>
      </p:sp>
      <p:sp>
        <p:nvSpPr>
          <p:cNvPr id="138" name="Google Shape;138;p19"/>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139" name="Google Shape;139;p19"/>
          <p:cNvSpPr/>
          <p:nvPr/>
        </p:nvSpPr>
        <p:spPr>
          <a:xfrm>
            <a:off x="6294925" y="2036900"/>
            <a:ext cx="2452800" cy="2370000"/>
          </a:xfrm>
          <a:prstGeom prst="ellipse">
            <a:avLst/>
          </a:prstGeom>
          <a:solidFill>
            <a:srgbClr val="E6913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rPr>
              <a:t>Create User Interface for Modification of Product Orders</a:t>
            </a:r>
            <a:endParaRPr b="1" sz="1600">
              <a:solidFill>
                <a:srgbClr val="434343"/>
              </a:solidFill>
            </a:endParaRPr>
          </a:p>
          <a:p>
            <a:pPr indent="0" lvl="0" marL="0" rtl="0" algn="ctr">
              <a:spcBef>
                <a:spcPts val="0"/>
              </a:spcBef>
              <a:spcAft>
                <a:spcPts val="0"/>
              </a:spcAft>
              <a:buNone/>
            </a:pPr>
            <a:r>
              <a:t/>
            </a:r>
            <a:endParaRPr b="1" sz="1600">
              <a:solidFill>
                <a:srgbClr val="434343"/>
              </a:solidFill>
            </a:endParaRPr>
          </a:p>
        </p:txBody>
      </p:sp>
      <p:sp>
        <p:nvSpPr>
          <p:cNvPr id="140" name="Google Shape;140;p19"/>
          <p:cNvSpPr/>
          <p:nvPr/>
        </p:nvSpPr>
        <p:spPr>
          <a:xfrm>
            <a:off x="4561650" y="496125"/>
            <a:ext cx="2452800" cy="2370000"/>
          </a:xfrm>
          <a:prstGeom prst="ellipse">
            <a:avLst/>
          </a:prstGeom>
          <a:noFill/>
          <a:ln cap="flat" cmpd="sng" w="3810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41" name="Google Shape;141;p19"/>
          <p:cNvSpPr/>
          <p:nvPr/>
        </p:nvSpPr>
        <p:spPr>
          <a:xfrm>
            <a:off x="4450425" y="572325"/>
            <a:ext cx="2452800" cy="2370000"/>
          </a:xfrm>
          <a:prstGeom prst="ellipse">
            <a:avLst/>
          </a:prstGeom>
          <a:noFill/>
          <a:ln cap="flat" cmpd="sng" w="2857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42" name="Google Shape;142;p19"/>
          <p:cNvSpPr/>
          <p:nvPr/>
        </p:nvSpPr>
        <p:spPr>
          <a:xfrm>
            <a:off x="4579950" y="541475"/>
            <a:ext cx="2452800" cy="2370000"/>
          </a:xfrm>
          <a:prstGeom prst="ellipse">
            <a:avLst/>
          </a:prstGeom>
          <a:solidFill>
            <a:srgbClr val="F6B26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rPr>
              <a:t>Consider Future Product Needs</a:t>
            </a:r>
            <a:endParaRPr b="1" sz="1600">
              <a:solidFill>
                <a:srgbClr val="434343"/>
              </a:solidFill>
            </a:endParaRPr>
          </a:p>
        </p:txBody>
      </p:sp>
      <p:sp>
        <p:nvSpPr>
          <p:cNvPr id="143" name="Google Shape;143;p19"/>
          <p:cNvSpPr/>
          <p:nvPr/>
        </p:nvSpPr>
        <p:spPr>
          <a:xfrm>
            <a:off x="311625" y="1137700"/>
            <a:ext cx="2452800" cy="2370000"/>
          </a:xfrm>
          <a:prstGeom prst="ellipse">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44" name="Google Shape;144;p19"/>
          <p:cNvSpPr/>
          <p:nvPr/>
        </p:nvSpPr>
        <p:spPr>
          <a:xfrm>
            <a:off x="405725" y="1055825"/>
            <a:ext cx="2452800" cy="2370000"/>
          </a:xfrm>
          <a:prstGeom prst="ellipse">
            <a:avLst/>
          </a:prstGeom>
          <a:noFill/>
          <a:ln cap="flat" cmpd="sng" w="2857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45" name="Google Shape;145;p19"/>
          <p:cNvSpPr/>
          <p:nvPr/>
        </p:nvSpPr>
        <p:spPr>
          <a:xfrm>
            <a:off x="2634275" y="1771425"/>
            <a:ext cx="2452800" cy="2370000"/>
          </a:xfrm>
          <a:prstGeom prst="ellipse">
            <a:avLst/>
          </a:prstGeom>
          <a:noFill/>
          <a:ln cap="flat" cmpd="sng" w="38100">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rgbClr val="434343"/>
              </a:solidFill>
            </a:endParaRPr>
          </a:p>
        </p:txBody>
      </p:sp>
      <p:sp>
        <p:nvSpPr>
          <p:cNvPr id="146" name="Google Shape;146;p19"/>
          <p:cNvSpPr/>
          <p:nvPr/>
        </p:nvSpPr>
        <p:spPr>
          <a:xfrm>
            <a:off x="2663250" y="1879875"/>
            <a:ext cx="2452800" cy="2370000"/>
          </a:xfrm>
          <a:prstGeom prst="ellipse">
            <a:avLst/>
          </a:prstGeom>
          <a:solidFill>
            <a:srgbClr val="F9CB9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solidFill>
                <a:srgbClr val="434343"/>
              </a:solidFill>
            </a:endParaRPr>
          </a:p>
          <a:p>
            <a:pPr indent="0" lvl="0" marL="0" rtl="0" algn="l">
              <a:spcBef>
                <a:spcPts val="0"/>
              </a:spcBef>
              <a:spcAft>
                <a:spcPts val="0"/>
              </a:spcAft>
              <a:buNone/>
            </a:pPr>
            <a:r>
              <a:t/>
            </a:r>
            <a:endParaRPr b="1" sz="1600">
              <a:solidFill>
                <a:srgbClr val="434343"/>
              </a:solidFill>
            </a:endParaRPr>
          </a:p>
          <a:p>
            <a:pPr indent="0" lvl="0" marL="0" rtl="0" algn="l">
              <a:spcBef>
                <a:spcPts val="0"/>
              </a:spcBef>
              <a:spcAft>
                <a:spcPts val="0"/>
              </a:spcAft>
              <a:buNone/>
            </a:pPr>
            <a:r>
              <a:rPr b="1" lang="en" sz="1600">
                <a:solidFill>
                  <a:srgbClr val="434343"/>
                </a:solidFill>
              </a:rPr>
              <a:t>Predict Optimal Product Orders</a:t>
            </a:r>
            <a:endParaRPr b="1" sz="1600">
              <a:solidFill>
                <a:srgbClr val="434343"/>
              </a:solidFill>
            </a:endParaRPr>
          </a:p>
          <a:p>
            <a:pPr indent="0" lvl="0" marL="0" rtl="0" algn="l">
              <a:spcBef>
                <a:spcPts val="0"/>
              </a:spcBef>
              <a:spcAft>
                <a:spcPts val="0"/>
              </a:spcAft>
              <a:buNone/>
            </a:pPr>
            <a:r>
              <a:t/>
            </a:r>
            <a:endParaRPr b="1">
              <a:solidFill>
                <a:srgbClr val="434343"/>
              </a:solidFill>
            </a:endParaRPr>
          </a:p>
          <a:p>
            <a:pPr indent="0" lvl="0" marL="0" rtl="0" algn="ctr">
              <a:spcBef>
                <a:spcPts val="0"/>
              </a:spcBef>
              <a:spcAft>
                <a:spcPts val="0"/>
              </a:spcAft>
              <a:buNone/>
            </a:pPr>
            <a:r>
              <a:t/>
            </a:r>
            <a:endParaRPr b="1" sz="1600">
              <a:solidFill>
                <a:srgbClr val="434343"/>
              </a:solidFill>
            </a:endParaRPr>
          </a:p>
          <a:p>
            <a:pPr indent="0" lvl="0" marL="0" rtl="0" algn="ctr">
              <a:spcBef>
                <a:spcPts val="0"/>
              </a:spcBef>
              <a:spcAft>
                <a:spcPts val="0"/>
              </a:spcAft>
              <a:buNone/>
            </a:pPr>
            <a:r>
              <a:t/>
            </a:r>
            <a:endParaRPr b="1" sz="1600">
              <a:solidFill>
                <a:srgbClr val="666666"/>
              </a:solidFill>
            </a:endParaRPr>
          </a:p>
        </p:txBody>
      </p:sp>
      <p:sp>
        <p:nvSpPr>
          <p:cNvPr id="147" name="Google Shape;147;p19"/>
          <p:cNvSpPr/>
          <p:nvPr/>
        </p:nvSpPr>
        <p:spPr>
          <a:xfrm>
            <a:off x="434850" y="1140100"/>
            <a:ext cx="2452800" cy="2370000"/>
          </a:xfrm>
          <a:prstGeom prst="ellipse">
            <a:avLst/>
          </a:prstGeom>
          <a:solidFill>
            <a:srgbClr val="FCE5C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34343"/>
                </a:solidFill>
              </a:rPr>
              <a:t>Take Input From Crafty Database for Distributor Purchase Order</a:t>
            </a:r>
            <a:endParaRPr b="1" sz="1600">
              <a:solidFill>
                <a:srgbClr val="434343"/>
              </a:solidFill>
            </a:endParaRPr>
          </a:p>
        </p:txBody>
      </p:sp>
      <p:cxnSp>
        <p:nvCxnSpPr>
          <p:cNvPr id="148" name="Google Shape;148;p19"/>
          <p:cNvCxnSpPr>
            <a:stCxn id="147" idx="4"/>
          </p:cNvCxnSpPr>
          <p:nvPr/>
        </p:nvCxnSpPr>
        <p:spPr>
          <a:xfrm>
            <a:off x="1661250" y="3510100"/>
            <a:ext cx="0" cy="735000"/>
          </a:xfrm>
          <a:prstGeom prst="straightConnector1">
            <a:avLst/>
          </a:prstGeom>
          <a:noFill/>
          <a:ln cap="flat" cmpd="sng" w="28575">
            <a:solidFill>
              <a:srgbClr val="FCE5CD"/>
            </a:solidFill>
            <a:prstDash val="solid"/>
            <a:round/>
            <a:headEnd len="med" w="med" type="none"/>
            <a:tailEnd len="med" w="med" type="none"/>
          </a:ln>
        </p:spPr>
      </p:cxnSp>
      <p:sp>
        <p:nvSpPr>
          <p:cNvPr id="149" name="Google Shape;149;p19"/>
          <p:cNvSpPr txBox="1"/>
          <p:nvPr/>
        </p:nvSpPr>
        <p:spPr>
          <a:xfrm>
            <a:off x="1050125" y="4247350"/>
            <a:ext cx="12222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FFFFF"/>
                </a:solidFill>
                <a:latin typeface="Average"/>
                <a:ea typeface="Average"/>
                <a:cs typeface="Average"/>
                <a:sym typeface="Average"/>
              </a:rPr>
              <a:t>DB Format</a:t>
            </a:r>
            <a:endParaRPr u="sng">
              <a:solidFill>
                <a:srgbClr val="FFFFFF"/>
              </a:solidFill>
              <a:latin typeface="Average"/>
              <a:ea typeface="Average"/>
              <a:cs typeface="Average"/>
              <a:sym typeface="Average"/>
            </a:endParaRPr>
          </a:p>
        </p:txBody>
      </p:sp>
      <p:sp>
        <p:nvSpPr>
          <p:cNvPr id="150" name="Google Shape;150;p19"/>
          <p:cNvSpPr/>
          <p:nvPr/>
        </p:nvSpPr>
        <p:spPr>
          <a:xfrm>
            <a:off x="1599645" y="4196025"/>
            <a:ext cx="125400" cy="125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19"/>
          <p:cNvCxnSpPr/>
          <p:nvPr/>
        </p:nvCxnSpPr>
        <p:spPr>
          <a:xfrm>
            <a:off x="3889650" y="4097475"/>
            <a:ext cx="600" cy="222600"/>
          </a:xfrm>
          <a:prstGeom prst="straightConnector1">
            <a:avLst/>
          </a:prstGeom>
          <a:noFill/>
          <a:ln cap="flat" cmpd="sng" w="28575">
            <a:solidFill>
              <a:srgbClr val="F9CB9C"/>
            </a:solidFill>
            <a:prstDash val="solid"/>
            <a:round/>
            <a:headEnd len="med" w="med" type="none"/>
            <a:tailEnd len="med" w="med" type="none"/>
          </a:ln>
        </p:spPr>
      </p:cxnSp>
      <p:sp>
        <p:nvSpPr>
          <p:cNvPr id="152" name="Google Shape;152;p19"/>
          <p:cNvSpPr txBox="1"/>
          <p:nvPr/>
        </p:nvSpPr>
        <p:spPr>
          <a:xfrm>
            <a:off x="2582475" y="4322400"/>
            <a:ext cx="26157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FFFFF"/>
                </a:solidFill>
                <a:latin typeface="Average"/>
                <a:ea typeface="Average"/>
                <a:cs typeface="Average"/>
                <a:sym typeface="Average"/>
              </a:rPr>
              <a:t>Order History, Stock, Space, +</a:t>
            </a:r>
            <a:endParaRPr u="sng">
              <a:solidFill>
                <a:srgbClr val="FFFFFF"/>
              </a:solidFill>
              <a:latin typeface="Average"/>
              <a:ea typeface="Average"/>
              <a:cs typeface="Average"/>
              <a:sym typeface="Average"/>
            </a:endParaRPr>
          </a:p>
        </p:txBody>
      </p:sp>
      <p:sp>
        <p:nvSpPr>
          <p:cNvPr id="153" name="Google Shape;153;p19"/>
          <p:cNvSpPr/>
          <p:nvPr/>
        </p:nvSpPr>
        <p:spPr>
          <a:xfrm>
            <a:off x="3828745" y="4271075"/>
            <a:ext cx="125400" cy="125400"/>
          </a:xfrm>
          <a:prstGeom prst="ellips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4" name="Google Shape;154;p19"/>
          <p:cNvCxnSpPr>
            <a:stCxn id="142" idx="4"/>
          </p:cNvCxnSpPr>
          <p:nvPr/>
        </p:nvCxnSpPr>
        <p:spPr>
          <a:xfrm flipH="1">
            <a:off x="5788050" y="2911475"/>
            <a:ext cx="18300" cy="1127100"/>
          </a:xfrm>
          <a:prstGeom prst="straightConnector1">
            <a:avLst/>
          </a:prstGeom>
          <a:noFill/>
          <a:ln cap="flat" cmpd="sng" w="28575">
            <a:solidFill>
              <a:srgbClr val="F6B26B"/>
            </a:solidFill>
            <a:prstDash val="solid"/>
            <a:round/>
            <a:headEnd len="med" w="med" type="none"/>
            <a:tailEnd len="med" w="med" type="none"/>
          </a:ln>
        </p:spPr>
      </p:cxnSp>
      <p:sp>
        <p:nvSpPr>
          <p:cNvPr id="155" name="Google Shape;155;p19"/>
          <p:cNvSpPr txBox="1"/>
          <p:nvPr/>
        </p:nvSpPr>
        <p:spPr>
          <a:xfrm>
            <a:off x="5087075" y="4040775"/>
            <a:ext cx="14019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FFFFF"/>
                </a:solidFill>
                <a:latin typeface="Average"/>
                <a:ea typeface="Average"/>
                <a:cs typeface="Average"/>
                <a:sym typeface="Average"/>
              </a:rPr>
              <a:t>Events </a:t>
            </a:r>
            <a:r>
              <a:rPr lang="en" u="sng">
                <a:solidFill>
                  <a:srgbClr val="FFFFFF"/>
                </a:solidFill>
                <a:latin typeface="Average"/>
                <a:ea typeface="Average"/>
                <a:cs typeface="Average"/>
                <a:sym typeface="Average"/>
              </a:rPr>
              <a:t>and New Clients</a:t>
            </a:r>
            <a:endParaRPr u="sng">
              <a:solidFill>
                <a:srgbClr val="FFFFFF"/>
              </a:solidFill>
              <a:latin typeface="Average"/>
              <a:ea typeface="Average"/>
              <a:cs typeface="Average"/>
              <a:sym typeface="Average"/>
            </a:endParaRPr>
          </a:p>
        </p:txBody>
      </p:sp>
      <p:sp>
        <p:nvSpPr>
          <p:cNvPr id="156" name="Google Shape;156;p19"/>
          <p:cNvSpPr/>
          <p:nvPr/>
        </p:nvSpPr>
        <p:spPr>
          <a:xfrm>
            <a:off x="5726445" y="3989450"/>
            <a:ext cx="125400" cy="125400"/>
          </a:xfrm>
          <a:prstGeom prst="ellipse">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19"/>
          <p:cNvCxnSpPr>
            <a:stCxn id="139" idx="4"/>
          </p:cNvCxnSpPr>
          <p:nvPr/>
        </p:nvCxnSpPr>
        <p:spPr>
          <a:xfrm>
            <a:off x="7521325" y="4406900"/>
            <a:ext cx="0" cy="196200"/>
          </a:xfrm>
          <a:prstGeom prst="straightConnector1">
            <a:avLst/>
          </a:prstGeom>
          <a:noFill/>
          <a:ln cap="flat" cmpd="sng" w="28575">
            <a:solidFill>
              <a:srgbClr val="E69138"/>
            </a:solidFill>
            <a:prstDash val="solid"/>
            <a:round/>
            <a:headEnd len="med" w="med" type="none"/>
            <a:tailEnd len="med" w="med" type="none"/>
          </a:ln>
        </p:spPr>
      </p:cxnSp>
      <p:sp>
        <p:nvSpPr>
          <p:cNvPr id="158" name="Google Shape;158;p19"/>
          <p:cNvSpPr txBox="1"/>
          <p:nvPr/>
        </p:nvSpPr>
        <p:spPr>
          <a:xfrm>
            <a:off x="6179575" y="4605425"/>
            <a:ext cx="26835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FFFFFF"/>
                </a:solidFill>
                <a:latin typeface="Average"/>
                <a:ea typeface="Average"/>
                <a:cs typeface="Average"/>
                <a:sym typeface="Average"/>
              </a:rPr>
              <a:t>Manual Adjustments and View</a:t>
            </a:r>
            <a:endParaRPr u="sng">
              <a:solidFill>
                <a:srgbClr val="FFFFFF"/>
              </a:solidFill>
              <a:latin typeface="Average"/>
              <a:ea typeface="Average"/>
              <a:cs typeface="Average"/>
              <a:sym typeface="Average"/>
            </a:endParaRPr>
          </a:p>
        </p:txBody>
      </p:sp>
      <p:sp>
        <p:nvSpPr>
          <p:cNvPr id="159" name="Google Shape;159;p19"/>
          <p:cNvSpPr/>
          <p:nvPr/>
        </p:nvSpPr>
        <p:spPr>
          <a:xfrm>
            <a:off x="7459745" y="4554100"/>
            <a:ext cx="125400" cy="125400"/>
          </a:xfrm>
          <a:prstGeom prst="ellipse">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0"/>
          <p:cNvSpPr/>
          <p:nvPr/>
        </p:nvSpPr>
        <p:spPr>
          <a:xfrm rot="-6617670">
            <a:off x="5996611" y="594103"/>
            <a:ext cx="2730610" cy="2764948"/>
          </a:xfrm>
          <a:prstGeom prst="ellipse">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txBox="1"/>
          <p:nvPr>
            <p:ph type="title"/>
          </p:nvPr>
        </p:nvSpPr>
        <p:spPr>
          <a:xfrm>
            <a:off x="311700" y="445025"/>
            <a:ext cx="517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a:t>
            </a:r>
            <a:r>
              <a:rPr lang="en"/>
              <a:t>Functional</a:t>
            </a:r>
            <a:endParaRPr/>
          </a:p>
          <a:p>
            <a:pPr indent="0" lvl="0" marL="0" rtl="0" algn="l">
              <a:spcBef>
                <a:spcPts val="0"/>
              </a:spcBef>
              <a:spcAft>
                <a:spcPts val="0"/>
              </a:spcAft>
              <a:buNone/>
            </a:pPr>
            <a:r>
              <a:rPr lang="en"/>
              <a:t>Requirements</a:t>
            </a:r>
            <a:endParaRPr/>
          </a:p>
        </p:txBody>
      </p:sp>
      <p:sp>
        <p:nvSpPr>
          <p:cNvPr id="166" name="Google Shape;166;p20"/>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
        <p:nvSpPr>
          <p:cNvPr id="167" name="Google Shape;167;p20"/>
          <p:cNvSpPr/>
          <p:nvPr/>
        </p:nvSpPr>
        <p:spPr>
          <a:xfrm>
            <a:off x="3236075" y="1088625"/>
            <a:ext cx="2980800" cy="2890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rot="-6616438">
            <a:off x="3238541" y="1108787"/>
            <a:ext cx="2852737" cy="2887623"/>
          </a:xfrm>
          <a:prstGeom prst="ellipse">
            <a:avLst/>
          </a:prstGeom>
          <a:solidFill>
            <a:srgbClr val="3876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rot="-6617670">
            <a:off x="5949736" y="670303"/>
            <a:ext cx="2730610" cy="2764948"/>
          </a:xfrm>
          <a:prstGeom prst="ellipse">
            <a:avLst/>
          </a:prstGeom>
          <a:solidFill>
            <a:srgbClr val="6AA84F"/>
          </a:solidFill>
          <a:ln>
            <a:noFill/>
          </a:ln>
          <a:effectLst>
            <a:outerShdw blurRad="57150" rotWithShape="0" algn="bl" dir="1080000" dist="19050">
              <a:srgbClr val="000000">
                <a:alpha val="7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txBox="1"/>
          <p:nvPr>
            <p:ph idx="1" type="body"/>
          </p:nvPr>
        </p:nvSpPr>
        <p:spPr>
          <a:xfrm>
            <a:off x="3316925" y="1883250"/>
            <a:ext cx="2819100" cy="137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Report Generation in a Timely </a:t>
            </a:r>
            <a:r>
              <a:rPr lang="en">
                <a:solidFill>
                  <a:srgbClr val="FFFFFF"/>
                </a:solidFill>
              </a:rPr>
              <a:t>Manner</a:t>
            </a:r>
            <a:endParaRPr>
              <a:solidFill>
                <a:srgbClr val="FFFFFF"/>
              </a:solidFill>
            </a:endParaRPr>
          </a:p>
          <a:p>
            <a:pPr indent="0" lvl="0" marL="0" rtl="0" algn="ctr">
              <a:spcBef>
                <a:spcPts val="1000"/>
              </a:spcBef>
              <a:spcAft>
                <a:spcPts val="1000"/>
              </a:spcAft>
              <a:buNone/>
            </a:pPr>
            <a:r>
              <a:rPr lang="en" sz="1400">
                <a:solidFill>
                  <a:srgbClr val="FFFFFF"/>
                </a:solidFill>
              </a:rPr>
              <a:t>(&lt; 2 min 90% of the time)</a:t>
            </a:r>
            <a:endParaRPr sz="1400">
              <a:solidFill>
                <a:srgbClr val="FFFFFF"/>
              </a:solidFill>
            </a:endParaRPr>
          </a:p>
        </p:txBody>
      </p:sp>
      <p:sp>
        <p:nvSpPr>
          <p:cNvPr id="171" name="Google Shape;171;p20"/>
          <p:cNvSpPr txBox="1"/>
          <p:nvPr/>
        </p:nvSpPr>
        <p:spPr>
          <a:xfrm>
            <a:off x="5952375" y="1486825"/>
            <a:ext cx="2819100" cy="113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FFFFFF"/>
                </a:solidFill>
                <a:latin typeface="Average"/>
                <a:ea typeface="Average"/>
                <a:cs typeface="Average"/>
                <a:sym typeface="Average"/>
              </a:rPr>
              <a:t>Distributor </a:t>
            </a:r>
            <a:r>
              <a:rPr lang="en" sz="1800">
                <a:solidFill>
                  <a:srgbClr val="FFFFFF"/>
                </a:solidFill>
                <a:latin typeface="Average"/>
                <a:ea typeface="Average"/>
                <a:cs typeface="Average"/>
                <a:sym typeface="Average"/>
              </a:rPr>
              <a:t>Purchase</a:t>
            </a:r>
            <a:r>
              <a:rPr lang="en" sz="1800">
                <a:solidFill>
                  <a:srgbClr val="FFFFFF"/>
                </a:solidFill>
                <a:latin typeface="Average"/>
                <a:ea typeface="Average"/>
                <a:cs typeface="Average"/>
                <a:sym typeface="Average"/>
              </a:rPr>
              <a:t> Order </a:t>
            </a:r>
            <a:r>
              <a:rPr lang="en" sz="1800">
                <a:solidFill>
                  <a:srgbClr val="FFFFFF"/>
                </a:solidFill>
                <a:latin typeface="Average"/>
                <a:ea typeface="Average"/>
                <a:cs typeface="Average"/>
                <a:sym typeface="Average"/>
              </a:rPr>
              <a:t>Stock Keeping Units (SKUs)</a:t>
            </a:r>
            <a:endParaRPr sz="1800">
              <a:solidFill>
                <a:srgbClr val="FFFFFF"/>
              </a:solidFill>
              <a:latin typeface="Average"/>
              <a:ea typeface="Average"/>
              <a:cs typeface="Average"/>
              <a:sym typeface="Average"/>
            </a:endParaRPr>
          </a:p>
          <a:p>
            <a:pPr indent="0" lvl="0" marL="0" rtl="0" algn="ctr">
              <a:lnSpc>
                <a:spcPct val="115000"/>
              </a:lnSpc>
              <a:spcBef>
                <a:spcPts val="1000"/>
              </a:spcBef>
              <a:spcAft>
                <a:spcPts val="1000"/>
              </a:spcAft>
              <a:buNone/>
            </a:pPr>
            <a:r>
              <a:rPr lang="en">
                <a:solidFill>
                  <a:srgbClr val="FFFFFF"/>
                </a:solidFill>
                <a:latin typeface="Average"/>
                <a:ea typeface="Average"/>
                <a:cs typeface="Average"/>
                <a:sym typeface="Average"/>
              </a:rPr>
              <a:t>(1200 SKUs)</a:t>
            </a:r>
            <a:endParaRPr>
              <a:solidFill>
                <a:srgbClr val="FFFFFF"/>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Plan - Schedule / Milestones</a:t>
            </a:r>
            <a:endParaRPr/>
          </a:p>
        </p:txBody>
      </p:sp>
      <p:grpSp>
        <p:nvGrpSpPr>
          <p:cNvPr id="177" name="Google Shape;177;p21"/>
          <p:cNvGrpSpPr/>
          <p:nvPr/>
        </p:nvGrpSpPr>
        <p:grpSpPr>
          <a:xfrm>
            <a:off x="85440" y="1880550"/>
            <a:ext cx="1379756" cy="1564591"/>
            <a:chOff x="618820" y="1574013"/>
            <a:chExt cx="1418334" cy="1567412"/>
          </a:xfrm>
        </p:grpSpPr>
        <p:cxnSp>
          <p:nvCxnSpPr>
            <p:cNvPr id="178" name="Google Shape;178;p21"/>
            <p:cNvCxnSpPr/>
            <p:nvPr/>
          </p:nvCxnSpPr>
          <p:spPr>
            <a:xfrm>
              <a:off x="1299277" y="1695421"/>
              <a:ext cx="718500" cy="741900"/>
            </a:xfrm>
            <a:prstGeom prst="straightConnector1">
              <a:avLst/>
            </a:prstGeom>
            <a:noFill/>
            <a:ln cap="flat" cmpd="sng" w="9525">
              <a:solidFill>
                <a:srgbClr val="38761D"/>
              </a:solidFill>
              <a:prstDash val="solid"/>
              <a:round/>
              <a:headEnd len="sm" w="sm" type="none"/>
              <a:tailEnd len="sm" w="sm" type="none"/>
            </a:ln>
          </p:spPr>
        </p:cxnSp>
        <p:sp>
          <p:nvSpPr>
            <p:cNvPr id="179" name="Google Shape;179;p21"/>
            <p:cNvSpPr/>
            <p:nvPr/>
          </p:nvSpPr>
          <p:spPr>
            <a:xfrm flipH="1">
              <a:off x="618820" y="2306625"/>
              <a:ext cx="1418100" cy="143400"/>
            </a:xfrm>
            <a:prstGeom prst="parallelogram">
              <a:avLst>
                <a:gd fmla="val 96952"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0" name="Google Shape;180;p21"/>
            <p:cNvSpPr/>
            <p:nvPr/>
          </p:nvSpPr>
          <p:spPr>
            <a:xfrm>
              <a:off x="619055" y="2460450"/>
              <a:ext cx="1418100" cy="143400"/>
            </a:xfrm>
            <a:prstGeom prst="parallelogram">
              <a:avLst>
                <a:gd fmla="val 96952"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21"/>
            <p:cNvGrpSpPr/>
            <p:nvPr/>
          </p:nvGrpSpPr>
          <p:grpSpPr>
            <a:xfrm>
              <a:off x="624896" y="1574013"/>
              <a:ext cx="1269304" cy="1567412"/>
              <a:chOff x="1219855" y="1574013"/>
              <a:chExt cx="1269304" cy="1567412"/>
            </a:xfrm>
          </p:grpSpPr>
          <p:sp>
            <p:nvSpPr>
              <p:cNvPr id="182" name="Google Shape;182;p21"/>
              <p:cNvSpPr txBox="1"/>
              <p:nvPr/>
            </p:nvSpPr>
            <p:spPr>
              <a:xfrm>
                <a:off x="1321858" y="2695025"/>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6AA84F"/>
                    </a:solidFill>
                    <a:latin typeface="Roboto"/>
                    <a:ea typeface="Roboto"/>
                    <a:cs typeface="Roboto"/>
                    <a:sym typeface="Roboto"/>
                  </a:rPr>
                  <a:t>Finalized Project Plans</a:t>
                </a:r>
                <a:endParaRPr b="1" sz="1200">
                  <a:solidFill>
                    <a:srgbClr val="6AA84F"/>
                  </a:solidFill>
                  <a:latin typeface="Roboto"/>
                  <a:ea typeface="Roboto"/>
                  <a:cs typeface="Roboto"/>
                  <a:sym typeface="Roboto"/>
                </a:endParaRPr>
              </a:p>
            </p:txBody>
          </p:sp>
          <p:sp>
            <p:nvSpPr>
              <p:cNvPr id="183" name="Google Shape;183;p21"/>
              <p:cNvSpPr txBox="1"/>
              <p:nvPr/>
            </p:nvSpPr>
            <p:spPr>
              <a:xfrm>
                <a:off x="1219855" y="1574013"/>
                <a:ext cx="7185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6AA84F"/>
                    </a:solidFill>
                    <a:latin typeface="Roboto"/>
                    <a:ea typeface="Roboto"/>
                    <a:cs typeface="Roboto"/>
                    <a:sym typeface="Roboto"/>
                  </a:rPr>
                  <a:t>September 30</a:t>
                </a:r>
                <a:endParaRPr sz="800">
                  <a:solidFill>
                    <a:srgbClr val="6AA84F"/>
                  </a:solidFill>
                  <a:latin typeface="Roboto"/>
                  <a:ea typeface="Roboto"/>
                  <a:cs typeface="Roboto"/>
                  <a:sym typeface="Roboto"/>
                </a:endParaRPr>
              </a:p>
            </p:txBody>
          </p:sp>
        </p:grpSp>
      </p:grpSp>
      <p:grpSp>
        <p:nvGrpSpPr>
          <p:cNvPr id="184" name="Google Shape;184;p21"/>
          <p:cNvGrpSpPr/>
          <p:nvPr/>
        </p:nvGrpSpPr>
        <p:grpSpPr>
          <a:xfrm>
            <a:off x="1348380" y="1880550"/>
            <a:ext cx="1379756" cy="1564591"/>
            <a:chOff x="1917073" y="1575818"/>
            <a:chExt cx="1418334" cy="1567412"/>
          </a:xfrm>
        </p:grpSpPr>
        <p:cxnSp>
          <p:nvCxnSpPr>
            <p:cNvPr id="185" name="Google Shape;185;p21"/>
            <p:cNvCxnSpPr/>
            <p:nvPr/>
          </p:nvCxnSpPr>
          <p:spPr>
            <a:xfrm>
              <a:off x="2597529" y="1695421"/>
              <a:ext cx="718500" cy="741900"/>
            </a:xfrm>
            <a:prstGeom prst="straightConnector1">
              <a:avLst/>
            </a:prstGeom>
            <a:noFill/>
            <a:ln cap="flat" cmpd="sng" w="9525">
              <a:solidFill>
                <a:srgbClr val="38761D"/>
              </a:solidFill>
              <a:prstDash val="solid"/>
              <a:round/>
              <a:headEnd len="sm" w="sm" type="none"/>
              <a:tailEnd len="sm" w="sm" type="none"/>
            </a:ln>
          </p:spPr>
        </p:cxnSp>
        <p:sp>
          <p:nvSpPr>
            <p:cNvPr id="186" name="Google Shape;186;p21"/>
            <p:cNvSpPr/>
            <p:nvPr/>
          </p:nvSpPr>
          <p:spPr>
            <a:xfrm flipH="1">
              <a:off x="1917073" y="2306625"/>
              <a:ext cx="1418100" cy="143400"/>
            </a:xfrm>
            <a:prstGeom prst="parallelogram">
              <a:avLst>
                <a:gd fmla="val 96952"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7" name="Google Shape;187;p21"/>
            <p:cNvSpPr/>
            <p:nvPr/>
          </p:nvSpPr>
          <p:spPr>
            <a:xfrm>
              <a:off x="1917307" y="2460450"/>
              <a:ext cx="1418100" cy="143400"/>
            </a:xfrm>
            <a:prstGeom prst="parallelogram">
              <a:avLst>
                <a:gd fmla="val 96952"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txBox="1"/>
            <p:nvPr/>
          </p:nvSpPr>
          <p:spPr>
            <a:xfrm>
              <a:off x="202156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6AA84F"/>
                  </a:solidFill>
                  <a:latin typeface="Roboto"/>
                  <a:ea typeface="Roboto"/>
                  <a:cs typeface="Roboto"/>
                  <a:sym typeface="Roboto"/>
                </a:rPr>
                <a:t>Finalized Project Architecture and Initial Tech Stack</a:t>
              </a:r>
              <a:endParaRPr b="1" sz="1200">
                <a:solidFill>
                  <a:srgbClr val="6AA84F"/>
                </a:solidFill>
                <a:latin typeface="Roboto"/>
                <a:ea typeface="Roboto"/>
                <a:cs typeface="Roboto"/>
                <a:sym typeface="Roboto"/>
              </a:endParaRPr>
            </a:p>
            <a:p>
              <a:pPr indent="0" lvl="0" marL="0" rtl="0" algn="l">
                <a:lnSpc>
                  <a:spcPct val="115000"/>
                </a:lnSpc>
                <a:spcBef>
                  <a:spcPts val="0"/>
                </a:spcBef>
                <a:spcAft>
                  <a:spcPts val="0"/>
                </a:spcAft>
                <a:buNone/>
              </a:pPr>
              <a:r>
                <a:t/>
              </a:r>
              <a:endParaRPr b="1" sz="1200">
                <a:solidFill>
                  <a:srgbClr val="6AA84F"/>
                </a:solidFill>
                <a:latin typeface="Roboto"/>
                <a:ea typeface="Roboto"/>
                <a:cs typeface="Roboto"/>
                <a:sym typeface="Roboto"/>
              </a:endParaRPr>
            </a:p>
            <a:p>
              <a:pPr indent="0" lvl="0" marL="0" rtl="0" algn="l">
                <a:lnSpc>
                  <a:spcPct val="115000"/>
                </a:lnSpc>
                <a:spcBef>
                  <a:spcPts val="0"/>
                </a:spcBef>
                <a:spcAft>
                  <a:spcPts val="0"/>
                </a:spcAft>
                <a:buNone/>
              </a:pPr>
              <a:r>
                <a:t/>
              </a:r>
              <a:endParaRPr b="1" sz="1200">
                <a:solidFill>
                  <a:srgbClr val="6AA84F"/>
                </a:solidFill>
                <a:latin typeface="Roboto"/>
                <a:ea typeface="Roboto"/>
                <a:cs typeface="Roboto"/>
                <a:sym typeface="Roboto"/>
              </a:endParaRPr>
            </a:p>
          </p:txBody>
        </p:sp>
        <p:sp>
          <p:nvSpPr>
            <p:cNvPr id="189" name="Google Shape;189;p21"/>
            <p:cNvSpPr txBox="1"/>
            <p:nvPr/>
          </p:nvSpPr>
          <p:spPr>
            <a:xfrm>
              <a:off x="1919562" y="1575818"/>
              <a:ext cx="7185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6AA84F"/>
                  </a:solidFill>
                  <a:latin typeface="Roboto"/>
                  <a:ea typeface="Roboto"/>
                  <a:cs typeface="Roboto"/>
                  <a:sym typeface="Roboto"/>
                </a:rPr>
                <a:t>October </a:t>
              </a:r>
              <a:br>
                <a:rPr lang="en" sz="800">
                  <a:solidFill>
                    <a:srgbClr val="6AA84F"/>
                  </a:solidFill>
                  <a:latin typeface="Roboto"/>
                  <a:ea typeface="Roboto"/>
                  <a:cs typeface="Roboto"/>
                  <a:sym typeface="Roboto"/>
                </a:rPr>
              </a:br>
              <a:r>
                <a:rPr lang="en" sz="800">
                  <a:solidFill>
                    <a:srgbClr val="6AA84F"/>
                  </a:solidFill>
                  <a:latin typeface="Roboto"/>
                  <a:ea typeface="Roboto"/>
                  <a:cs typeface="Roboto"/>
                  <a:sym typeface="Roboto"/>
                </a:rPr>
                <a:t>31</a:t>
              </a:r>
              <a:endParaRPr sz="800">
                <a:solidFill>
                  <a:srgbClr val="6AA84F"/>
                </a:solidFill>
                <a:latin typeface="Roboto"/>
                <a:ea typeface="Roboto"/>
                <a:cs typeface="Roboto"/>
                <a:sym typeface="Roboto"/>
              </a:endParaRPr>
            </a:p>
          </p:txBody>
        </p:sp>
      </p:grpSp>
      <p:grpSp>
        <p:nvGrpSpPr>
          <p:cNvPr id="190" name="Google Shape;190;p21"/>
          <p:cNvGrpSpPr/>
          <p:nvPr/>
        </p:nvGrpSpPr>
        <p:grpSpPr>
          <a:xfrm>
            <a:off x="2610146" y="1880550"/>
            <a:ext cx="1379756" cy="1564591"/>
            <a:chOff x="3214118" y="1575818"/>
            <a:chExt cx="1418334" cy="1567412"/>
          </a:xfrm>
        </p:grpSpPr>
        <p:cxnSp>
          <p:nvCxnSpPr>
            <p:cNvPr id="191" name="Google Shape;191;p21"/>
            <p:cNvCxnSpPr/>
            <p:nvPr/>
          </p:nvCxnSpPr>
          <p:spPr>
            <a:xfrm>
              <a:off x="3894575" y="1695421"/>
              <a:ext cx="718500" cy="741900"/>
            </a:xfrm>
            <a:prstGeom prst="straightConnector1">
              <a:avLst/>
            </a:prstGeom>
            <a:noFill/>
            <a:ln cap="flat" cmpd="sng" w="9525">
              <a:solidFill>
                <a:srgbClr val="38761D"/>
              </a:solidFill>
              <a:prstDash val="solid"/>
              <a:round/>
              <a:headEnd len="sm" w="sm" type="none"/>
              <a:tailEnd len="sm" w="sm" type="none"/>
            </a:ln>
          </p:spPr>
        </p:cxnSp>
        <p:sp>
          <p:nvSpPr>
            <p:cNvPr id="192" name="Google Shape;192;p21"/>
            <p:cNvSpPr/>
            <p:nvPr/>
          </p:nvSpPr>
          <p:spPr>
            <a:xfrm flipH="1">
              <a:off x="3214118" y="2306625"/>
              <a:ext cx="1418100" cy="143400"/>
            </a:xfrm>
            <a:prstGeom prst="parallelogram">
              <a:avLst>
                <a:gd fmla="val 96952"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93" name="Google Shape;193;p21"/>
            <p:cNvSpPr/>
            <p:nvPr/>
          </p:nvSpPr>
          <p:spPr>
            <a:xfrm>
              <a:off x="3214352" y="2460450"/>
              <a:ext cx="1418100" cy="143400"/>
            </a:xfrm>
            <a:prstGeom prst="parallelogram">
              <a:avLst>
                <a:gd fmla="val 96952" name="adj"/>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txBox="1"/>
            <p:nvPr/>
          </p:nvSpPr>
          <p:spPr>
            <a:xfrm>
              <a:off x="332492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6AA84F"/>
                  </a:solidFill>
                  <a:latin typeface="Roboto"/>
                  <a:ea typeface="Roboto"/>
                  <a:cs typeface="Roboto"/>
                  <a:sym typeface="Roboto"/>
                </a:rPr>
                <a:t>Methodology Selection and Tools</a:t>
              </a:r>
              <a:endParaRPr b="1" sz="1200">
                <a:solidFill>
                  <a:srgbClr val="6AA84F"/>
                </a:solidFill>
                <a:latin typeface="Roboto"/>
                <a:ea typeface="Roboto"/>
                <a:cs typeface="Roboto"/>
                <a:sym typeface="Roboto"/>
              </a:endParaRPr>
            </a:p>
          </p:txBody>
        </p:sp>
        <p:sp>
          <p:nvSpPr>
            <p:cNvPr id="195" name="Google Shape;195;p21"/>
            <p:cNvSpPr txBox="1"/>
            <p:nvPr/>
          </p:nvSpPr>
          <p:spPr>
            <a:xfrm>
              <a:off x="3222912" y="1575818"/>
              <a:ext cx="7185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6AA84F"/>
                  </a:solidFill>
                  <a:latin typeface="Roboto"/>
                  <a:ea typeface="Roboto"/>
                  <a:cs typeface="Roboto"/>
                  <a:sym typeface="Roboto"/>
                </a:rPr>
                <a:t>November 30</a:t>
              </a:r>
              <a:endParaRPr sz="800">
                <a:solidFill>
                  <a:srgbClr val="6AA84F"/>
                </a:solidFill>
                <a:latin typeface="Roboto"/>
                <a:ea typeface="Roboto"/>
                <a:cs typeface="Roboto"/>
                <a:sym typeface="Roboto"/>
              </a:endParaRPr>
            </a:p>
          </p:txBody>
        </p:sp>
      </p:grpSp>
      <p:grpSp>
        <p:nvGrpSpPr>
          <p:cNvPr id="196" name="Google Shape;196;p21"/>
          <p:cNvGrpSpPr/>
          <p:nvPr/>
        </p:nvGrpSpPr>
        <p:grpSpPr>
          <a:xfrm>
            <a:off x="3872282" y="1880562"/>
            <a:ext cx="1379756" cy="1564579"/>
            <a:chOff x="4511544" y="1575830"/>
            <a:chExt cx="1418334" cy="1567400"/>
          </a:xfrm>
        </p:grpSpPr>
        <p:cxnSp>
          <p:nvCxnSpPr>
            <p:cNvPr id="197" name="Google Shape;197;p21"/>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198" name="Google Shape;198;p21"/>
            <p:cNvSpPr/>
            <p:nvPr/>
          </p:nvSpPr>
          <p:spPr>
            <a:xfrm flipH="1">
              <a:off x="4511544" y="2306625"/>
              <a:ext cx="14181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99" name="Google Shape;199;p21"/>
            <p:cNvSpPr/>
            <p:nvPr/>
          </p:nvSpPr>
          <p:spPr>
            <a:xfrm>
              <a:off x="4511779" y="2460450"/>
              <a:ext cx="14181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1"/>
            <p:cNvSpPr txBox="1"/>
            <p:nvPr/>
          </p:nvSpPr>
          <p:spPr>
            <a:xfrm>
              <a:off x="461958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858585"/>
                  </a:solidFill>
                  <a:latin typeface="Roboto"/>
                  <a:ea typeface="Roboto"/>
                  <a:cs typeface="Roboto"/>
                  <a:sym typeface="Roboto"/>
                </a:rPr>
                <a:t>Testing Framework</a:t>
              </a:r>
              <a:endParaRPr b="1" sz="1200">
                <a:solidFill>
                  <a:srgbClr val="858585"/>
                </a:solidFill>
                <a:latin typeface="Roboto"/>
                <a:ea typeface="Roboto"/>
                <a:cs typeface="Roboto"/>
                <a:sym typeface="Roboto"/>
              </a:endParaRPr>
            </a:p>
          </p:txBody>
        </p:sp>
        <p:sp>
          <p:nvSpPr>
            <p:cNvPr id="201" name="Google Shape;201;p21"/>
            <p:cNvSpPr txBox="1"/>
            <p:nvPr/>
          </p:nvSpPr>
          <p:spPr>
            <a:xfrm>
              <a:off x="4611761" y="157583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858585"/>
                  </a:solidFill>
                  <a:latin typeface="Roboto"/>
                  <a:ea typeface="Roboto"/>
                  <a:cs typeface="Roboto"/>
                  <a:sym typeface="Roboto"/>
                </a:rPr>
                <a:t>January 31</a:t>
              </a:r>
              <a:endParaRPr sz="800">
                <a:solidFill>
                  <a:srgbClr val="858585"/>
                </a:solidFill>
                <a:latin typeface="Roboto"/>
                <a:ea typeface="Roboto"/>
                <a:cs typeface="Roboto"/>
                <a:sym typeface="Roboto"/>
              </a:endParaRPr>
            </a:p>
          </p:txBody>
        </p:sp>
      </p:grpSp>
      <p:grpSp>
        <p:nvGrpSpPr>
          <p:cNvPr id="202" name="Google Shape;202;p21"/>
          <p:cNvGrpSpPr/>
          <p:nvPr/>
        </p:nvGrpSpPr>
        <p:grpSpPr>
          <a:xfrm>
            <a:off x="5134093" y="1880562"/>
            <a:ext cx="1379756" cy="1564579"/>
            <a:chOff x="3214118" y="1575830"/>
            <a:chExt cx="1418334" cy="1567400"/>
          </a:xfrm>
        </p:grpSpPr>
        <p:cxnSp>
          <p:nvCxnSpPr>
            <p:cNvPr id="203" name="Google Shape;203;p21"/>
            <p:cNvCxnSpPr/>
            <p:nvPr/>
          </p:nvCxnSpPr>
          <p:spPr>
            <a:xfrm>
              <a:off x="3894575"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04" name="Google Shape;204;p21"/>
            <p:cNvSpPr/>
            <p:nvPr/>
          </p:nvSpPr>
          <p:spPr>
            <a:xfrm flipH="1">
              <a:off x="3214118" y="2306625"/>
              <a:ext cx="14181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5" name="Google Shape;205;p21"/>
            <p:cNvSpPr/>
            <p:nvPr/>
          </p:nvSpPr>
          <p:spPr>
            <a:xfrm>
              <a:off x="3214352" y="2460450"/>
              <a:ext cx="14181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txBox="1"/>
            <p:nvPr/>
          </p:nvSpPr>
          <p:spPr>
            <a:xfrm>
              <a:off x="332492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858585"/>
                  </a:solidFill>
                  <a:latin typeface="Roboto"/>
                  <a:ea typeface="Roboto"/>
                  <a:cs typeface="Roboto"/>
                  <a:sym typeface="Roboto"/>
                </a:rPr>
                <a:t>Alpha Version of the Software</a:t>
              </a:r>
              <a:endParaRPr b="1" sz="1200">
                <a:solidFill>
                  <a:srgbClr val="858585"/>
                </a:solidFill>
                <a:latin typeface="Roboto"/>
                <a:ea typeface="Roboto"/>
                <a:cs typeface="Roboto"/>
                <a:sym typeface="Roboto"/>
              </a:endParaRPr>
            </a:p>
          </p:txBody>
        </p:sp>
        <p:sp>
          <p:nvSpPr>
            <p:cNvPr id="207" name="Google Shape;207;p21"/>
            <p:cNvSpPr txBox="1"/>
            <p:nvPr/>
          </p:nvSpPr>
          <p:spPr>
            <a:xfrm>
              <a:off x="3317101" y="157583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858585"/>
                  </a:solidFill>
                  <a:latin typeface="Roboto"/>
                  <a:ea typeface="Roboto"/>
                  <a:cs typeface="Roboto"/>
                  <a:sym typeface="Roboto"/>
                </a:rPr>
                <a:t>February 29</a:t>
              </a:r>
              <a:endParaRPr sz="800">
                <a:solidFill>
                  <a:srgbClr val="858585"/>
                </a:solidFill>
                <a:latin typeface="Roboto"/>
                <a:ea typeface="Roboto"/>
                <a:cs typeface="Roboto"/>
                <a:sym typeface="Roboto"/>
              </a:endParaRPr>
            </a:p>
          </p:txBody>
        </p:sp>
      </p:grpSp>
      <p:grpSp>
        <p:nvGrpSpPr>
          <p:cNvPr id="208" name="Google Shape;208;p21"/>
          <p:cNvGrpSpPr/>
          <p:nvPr/>
        </p:nvGrpSpPr>
        <p:grpSpPr>
          <a:xfrm>
            <a:off x="6396229" y="1880562"/>
            <a:ext cx="1379756" cy="1564579"/>
            <a:chOff x="4511544" y="1575830"/>
            <a:chExt cx="1418334" cy="1567400"/>
          </a:xfrm>
        </p:grpSpPr>
        <p:cxnSp>
          <p:nvCxnSpPr>
            <p:cNvPr id="209" name="Google Shape;209;p21"/>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10" name="Google Shape;210;p21"/>
            <p:cNvSpPr/>
            <p:nvPr/>
          </p:nvSpPr>
          <p:spPr>
            <a:xfrm flipH="1">
              <a:off x="4511544" y="2306625"/>
              <a:ext cx="14181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1" name="Google Shape;211;p21"/>
            <p:cNvSpPr/>
            <p:nvPr/>
          </p:nvSpPr>
          <p:spPr>
            <a:xfrm>
              <a:off x="4511779" y="2460450"/>
              <a:ext cx="14181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
            <p:cNvSpPr txBox="1"/>
            <p:nvPr/>
          </p:nvSpPr>
          <p:spPr>
            <a:xfrm>
              <a:off x="461958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858585"/>
                  </a:solidFill>
                  <a:latin typeface="Roboto"/>
                  <a:ea typeface="Roboto"/>
                  <a:cs typeface="Roboto"/>
                  <a:sym typeface="Roboto"/>
                </a:rPr>
                <a:t>Unit Testing, Validation, Beta</a:t>
              </a:r>
              <a:endParaRPr b="1" sz="1200">
                <a:solidFill>
                  <a:srgbClr val="858585"/>
                </a:solidFill>
                <a:latin typeface="Roboto"/>
                <a:ea typeface="Roboto"/>
                <a:cs typeface="Roboto"/>
                <a:sym typeface="Roboto"/>
              </a:endParaRPr>
            </a:p>
          </p:txBody>
        </p:sp>
        <p:sp>
          <p:nvSpPr>
            <p:cNvPr id="213" name="Google Shape;213;p21"/>
            <p:cNvSpPr txBox="1"/>
            <p:nvPr/>
          </p:nvSpPr>
          <p:spPr>
            <a:xfrm>
              <a:off x="4611761" y="157583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858585"/>
                  </a:solidFill>
                  <a:latin typeface="Roboto"/>
                  <a:ea typeface="Roboto"/>
                  <a:cs typeface="Roboto"/>
                  <a:sym typeface="Roboto"/>
                </a:rPr>
                <a:t>March 31</a:t>
              </a:r>
              <a:endParaRPr sz="800">
                <a:solidFill>
                  <a:srgbClr val="858585"/>
                </a:solidFill>
                <a:latin typeface="Roboto"/>
                <a:ea typeface="Roboto"/>
                <a:cs typeface="Roboto"/>
                <a:sym typeface="Roboto"/>
              </a:endParaRPr>
            </a:p>
          </p:txBody>
        </p:sp>
      </p:grpSp>
      <p:grpSp>
        <p:nvGrpSpPr>
          <p:cNvPr id="214" name="Google Shape;214;p21"/>
          <p:cNvGrpSpPr/>
          <p:nvPr/>
        </p:nvGrpSpPr>
        <p:grpSpPr>
          <a:xfrm>
            <a:off x="7658065" y="1880562"/>
            <a:ext cx="1379756" cy="1564579"/>
            <a:chOff x="4511544" y="1575830"/>
            <a:chExt cx="1418334" cy="1567400"/>
          </a:xfrm>
        </p:grpSpPr>
        <p:cxnSp>
          <p:nvCxnSpPr>
            <p:cNvPr id="215" name="Google Shape;215;p21"/>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16" name="Google Shape;216;p21"/>
            <p:cNvSpPr/>
            <p:nvPr/>
          </p:nvSpPr>
          <p:spPr>
            <a:xfrm flipH="1">
              <a:off x="4511544" y="2306625"/>
              <a:ext cx="14181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7" name="Google Shape;217;p21"/>
            <p:cNvSpPr/>
            <p:nvPr/>
          </p:nvSpPr>
          <p:spPr>
            <a:xfrm>
              <a:off x="4511779" y="2460450"/>
              <a:ext cx="14181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txBox="1"/>
            <p:nvPr/>
          </p:nvSpPr>
          <p:spPr>
            <a:xfrm>
              <a:off x="4619580" y="2696830"/>
              <a:ext cx="1167300" cy="4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858585"/>
                  </a:solidFill>
                  <a:latin typeface="Roboto"/>
                  <a:ea typeface="Roboto"/>
                  <a:cs typeface="Roboto"/>
                  <a:sym typeface="Roboto"/>
                </a:rPr>
                <a:t>Integration Testing, Finalize Solution, Report</a:t>
              </a:r>
              <a:endParaRPr b="1" sz="1200">
                <a:solidFill>
                  <a:srgbClr val="858585"/>
                </a:solidFill>
                <a:latin typeface="Roboto"/>
                <a:ea typeface="Roboto"/>
                <a:cs typeface="Roboto"/>
                <a:sym typeface="Roboto"/>
              </a:endParaRPr>
            </a:p>
          </p:txBody>
        </p:sp>
        <p:sp>
          <p:nvSpPr>
            <p:cNvPr id="219" name="Google Shape;219;p21"/>
            <p:cNvSpPr txBox="1"/>
            <p:nvPr/>
          </p:nvSpPr>
          <p:spPr>
            <a:xfrm>
              <a:off x="4611761" y="1575830"/>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858585"/>
                  </a:solidFill>
                  <a:latin typeface="Roboto"/>
                  <a:ea typeface="Roboto"/>
                  <a:cs typeface="Roboto"/>
                  <a:sym typeface="Roboto"/>
                </a:rPr>
                <a:t>April</a:t>
              </a:r>
              <a:br>
                <a:rPr lang="en" sz="800">
                  <a:solidFill>
                    <a:srgbClr val="858585"/>
                  </a:solidFill>
                  <a:latin typeface="Roboto"/>
                  <a:ea typeface="Roboto"/>
                  <a:cs typeface="Roboto"/>
                  <a:sym typeface="Roboto"/>
                </a:rPr>
              </a:br>
              <a:r>
                <a:rPr lang="en" sz="800">
                  <a:solidFill>
                    <a:srgbClr val="858585"/>
                  </a:solidFill>
                  <a:latin typeface="Roboto"/>
                  <a:ea typeface="Roboto"/>
                  <a:cs typeface="Roboto"/>
                  <a:sym typeface="Roboto"/>
                </a:rPr>
                <a:t>30</a:t>
              </a:r>
              <a:endParaRPr sz="800">
                <a:solidFill>
                  <a:srgbClr val="858585"/>
                </a:solidFill>
                <a:latin typeface="Roboto"/>
                <a:ea typeface="Roboto"/>
                <a:cs typeface="Roboto"/>
                <a:sym typeface="Roboto"/>
              </a:endParaRPr>
            </a:p>
          </p:txBody>
        </p:sp>
      </p:grpSp>
      <p:sp>
        <p:nvSpPr>
          <p:cNvPr id="220" name="Google Shape;220;p21"/>
          <p:cNvSpPr txBox="1"/>
          <p:nvPr/>
        </p:nvSpPr>
        <p:spPr>
          <a:xfrm>
            <a:off x="311625" y="4707075"/>
            <a:ext cx="85206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3F3F3"/>
                </a:solidFill>
                <a:latin typeface="Average"/>
                <a:ea typeface="Average"/>
                <a:cs typeface="Average"/>
                <a:sym typeface="Average"/>
              </a:rPr>
              <a:t>SDMay20-25, Consumer Aware Warehouse Management</a:t>
            </a:r>
            <a:endParaRPr>
              <a:solidFill>
                <a:srgbClr val="F3F3F3"/>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